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89" r:id="rId5"/>
    <p:sldId id="290" r:id="rId6"/>
    <p:sldId id="304" r:id="rId7"/>
    <p:sldId id="306" r:id="rId8"/>
    <p:sldId id="697" r:id="rId9"/>
    <p:sldId id="307" r:id="rId10"/>
    <p:sldId id="308" r:id="rId11"/>
    <p:sldId id="698" r:id="rId12"/>
    <p:sldId id="305" r:id="rId13"/>
    <p:sldId id="696" r:id="rId14"/>
    <p:sldId id="309" r:id="rId15"/>
    <p:sldId id="313" r:id="rId16"/>
    <p:sldId id="699" r:id="rId17"/>
    <p:sldId id="314" r:id="rId18"/>
    <p:sldId id="315" r:id="rId19"/>
    <p:sldId id="310" r:id="rId20"/>
    <p:sldId id="316" r:id="rId21"/>
    <p:sldId id="311" r:id="rId22"/>
    <p:sldId id="703" r:id="rId23"/>
    <p:sldId id="317" r:id="rId24"/>
    <p:sldId id="700" r:id="rId25"/>
    <p:sldId id="701" r:id="rId26"/>
    <p:sldId id="312" r:id="rId27"/>
    <p:sldId id="702" r:id="rId28"/>
    <p:sldId id="705" r:id="rId29"/>
    <p:sldId id="704" r:id="rId30"/>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7FBA1EA-2D2D-4681-BA21-3F042BD43842}">
          <p14:sldIdLst>
            <p14:sldId id="289"/>
            <p14:sldId id="290"/>
            <p14:sldId id="304"/>
            <p14:sldId id="306"/>
            <p14:sldId id="697"/>
            <p14:sldId id="307"/>
            <p14:sldId id="308"/>
            <p14:sldId id="698"/>
            <p14:sldId id="305"/>
            <p14:sldId id="696"/>
            <p14:sldId id="309"/>
            <p14:sldId id="313"/>
            <p14:sldId id="699"/>
            <p14:sldId id="314"/>
            <p14:sldId id="315"/>
            <p14:sldId id="310"/>
            <p14:sldId id="316"/>
            <p14:sldId id="311"/>
            <p14:sldId id="703"/>
            <p14:sldId id="317"/>
            <p14:sldId id="700"/>
            <p14:sldId id="701"/>
            <p14:sldId id="312"/>
            <p14:sldId id="702"/>
            <p14:sldId id="705"/>
            <p14:sldId id="70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5738"/>
    <a:srgbClr val="1D7874"/>
    <a:srgbClr val="FFBA00"/>
    <a:srgbClr val="2894A7"/>
    <a:srgbClr val="F90000"/>
    <a:srgbClr val="A84F9F"/>
    <a:srgbClr val="855280"/>
    <a:srgbClr val="85528C"/>
    <a:srgbClr val="9C4693"/>
    <a:srgbClr val="A34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6"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1" Type="http://schemas.openxmlformats.org/officeDocument/2006/relationships/hyperlink" Target="https://eur-lex.europa.eu/resource.html?uri=cellar:85ff8b4f-ff13-11ea-b44f-01aa75ed71a1.0002.02/DOC_3&amp;format=PDF"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gif"/></Relationships>
</file>

<file path=ppt/diagrams/_rels/data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gif"/></Relationships>
</file>

<file path=ppt/diagrams/_rels/data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gif"/></Relationships>
</file>

<file path=ppt/diagrams/_rels/data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gif"/></Relationships>
</file>

<file path=ppt/diagrams/_rels/data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gif"/></Relationships>
</file>

<file path=ppt/diagrams/_rels/drawing2.xml.rels><?xml version="1.0" encoding="UTF-8" standalone="yes"?>
<Relationships xmlns="http://schemas.openxmlformats.org/package/2006/relationships"><Relationship Id="rId1" Type="http://schemas.openxmlformats.org/officeDocument/2006/relationships/hyperlink" Target="https://eur-lex.europa.eu/resource.html?uri=cellar:85ff8b4f-ff13-11ea-b44f-01aa75ed71a1.0002.02/DOC_3&amp;format=PDF"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gif"/></Relationships>
</file>

<file path=ppt/diagrams/_rels/drawing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gif"/></Relationships>
</file>

<file path=ppt/diagrams/_rels/drawing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gif"/></Relationships>
</file>

<file path=ppt/diagrams/_rels/drawing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gif"/></Relationships>
</file>

<file path=ppt/diagrams/_rels/drawing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gif"/></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675AB0-ECA7-4E3C-BBDB-19DD6A0AD039}"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nl-BE"/>
        </a:p>
      </dgm:t>
    </dgm:pt>
    <dgm:pt modelId="{DC8194AF-6F89-4A5D-8A9E-931D69A245E6}">
      <dgm:prSet phldrT="[Text]" phldr="0"/>
      <dgm:spPr/>
      <dgm:t>
        <a:bodyPr/>
        <a:lstStyle/>
        <a:p>
          <a:r>
            <a:rPr lang="nl-BE" dirty="0"/>
            <a:t>Hoe zijn we </a:t>
          </a:r>
          <a:r>
            <a:rPr lang="nl-BE"/>
            <a:t>hier beland?</a:t>
          </a:r>
          <a:endParaRPr lang="nl-BE" dirty="0"/>
        </a:p>
      </dgm:t>
    </dgm:pt>
    <dgm:pt modelId="{E99BDE7C-E96F-46D5-AA84-31945FB53833}" type="parTrans" cxnId="{E5A2761B-9D1C-4C86-87CC-C97D1E3671B3}">
      <dgm:prSet/>
      <dgm:spPr/>
      <dgm:t>
        <a:bodyPr/>
        <a:lstStyle/>
        <a:p>
          <a:endParaRPr lang="nl-BE"/>
        </a:p>
      </dgm:t>
    </dgm:pt>
    <dgm:pt modelId="{05EB49B4-DC31-44DE-A743-D019933726EA}" type="sibTrans" cxnId="{E5A2761B-9D1C-4C86-87CC-C97D1E3671B3}">
      <dgm:prSet/>
      <dgm:spPr/>
      <dgm:t>
        <a:bodyPr/>
        <a:lstStyle/>
        <a:p>
          <a:endParaRPr lang="nl-BE"/>
        </a:p>
      </dgm:t>
    </dgm:pt>
    <dgm:pt modelId="{B52E547C-623F-472D-A85E-496B22F7F374}">
      <dgm:prSet phldrT="[Text]" phldr="0"/>
      <dgm:spPr/>
      <dgm:t>
        <a:bodyPr/>
        <a:lstStyle/>
        <a:p>
          <a:r>
            <a:rPr lang="nl-BE" dirty="0"/>
            <a:t>Architectuur van het Pact</a:t>
          </a:r>
        </a:p>
      </dgm:t>
    </dgm:pt>
    <dgm:pt modelId="{60DADC84-C0B4-4325-A93E-3E6FFE74EFB9}" type="parTrans" cxnId="{E542B432-8C71-4FAB-B229-AE9A4AD1B0F8}">
      <dgm:prSet/>
      <dgm:spPr/>
      <dgm:t>
        <a:bodyPr/>
        <a:lstStyle/>
        <a:p>
          <a:endParaRPr lang="nl-BE"/>
        </a:p>
      </dgm:t>
    </dgm:pt>
    <dgm:pt modelId="{946A4972-1ECE-458A-BDB2-138FCA007D8B}" type="sibTrans" cxnId="{E542B432-8C71-4FAB-B229-AE9A4AD1B0F8}">
      <dgm:prSet/>
      <dgm:spPr/>
      <dgm:t>
        <a:bodyPr/>
        <a:lstStyle/>
        <a:p>
          <a:endParaRPr lang="nl-BE"/>
        </a:p>
      </dgm:t>
    </dgm:pt>
    <dgm:pt modelId="{D62A3D3E-2C39-4898-88DB-26EC29A0DF26}">
      <dgm:prSet phldrT="[Text]" phldr="0"/>
      <dgm:spPr/>
      <dgm:t>
        <a:bodyPr/>
        <a:lstStyle/>
        <a:p>
          <a:r>
            <a:rPr lang="nl-BE" dirty="0"/>
            <a:t>Ontwerpfouten van het Pact</a:t>
          </a:r>
        </a:p>
      </dgm:t>
    </dgm:pt>
    <dgm:pt modelId="{7B433D08-E501-4618-97DF-7CF651B828FF}" type="parTrans" cxnId="{4431DBD4-510C-4770-BA9D-4E781FD5C650}">
      <dgm:prSet/>
      <dgm:spPr/>
      <dgm:t>
        <a:bodyPr/>
        <a:lstStyle/>
        <a:p>
          <a:endParaRPr lang="nl-BE"/>
        </a:p>
      </dgm:t>
    </dgm:pt>
    <dgm:pt modelId="{98023D17-5CE2-4C28-B22D-DD1D4493DA2D}" type="sibTrans" cxnId="{4431DBD4-510C-4770-BA9D-4E781FD5C650}">
      <dgm:prSet/>
      <dgm:spPr/>
      <dgm:t>
        <a:bodyPr/>
        <a:lstStyle/>
        <a:p>
          <a:endParaRPr lang="nl-BE"/>
        </a:p>
      </dgm:t>
    </dgm:pt>
    <dgm:pt modelId="{31A74BB2-C814-4D51-9D9A-A749F9AC4B3B}">
      <dgm:prSet phldrT="[Text]" phldr="0"/>
      <dgm:spPr/>
      <dgm:t>
        <a:bodyPr/>
        <a:lstStyle/>
        <a:p>
          <a:r>
            <a:rPr lang="nl-BE" dirty="0"/>
            <a:t>Wat doet </a:t>
          </a:r>
          <a:r>
            <a:rPr lang="nl-BE" dirty="0" err="1"/>
            <a:t>VwV</a:t>
          </a:r>
          <a:r>
            <a:rPr lang="nl-BE" dirty="0"/>
            <a:t>?</a:t>
          </a:r>
        </a:p>
      </dgm:t>
    </dgm:pt>
    <dgm:pt modelId="{E42668A2-BDA4-42EF-9ED9-C52BB1A9195C}" type="parTrans" cxnId="{6D4FE737-FAE4-4B94-916E-279B08A30BFC}">
      <dgm:prSet/>
      <dgm:spPr/>
      <dgm:t>
        <a:bodyPr/>
        <a:lstStyle/>
        <a:p>
          <a:endParaRPr lang="nl-BE"/>
        </a:p>
      </dgm:t>
    </dgm:pt>
    <dgm:pt modelId="{82F077CA-97D3-4B01-BC6A-141E0DE2CF27}" type="sibTrans" cxnId="{6D4FE737-FAE4-4B94-916E-279B08A30BFC}">
      <dgm:prSet/>
      <dgm:spPr/>
      <dgm:t>
        <a:bodyPr/>
        <a:lstStyle/>
        <a:p>
          <a:endParaRPr lang="nl-BE"/>
        </a:p>
      </dgm:t>
    </dgm:pt>
    <dgm:pt modelId="{9953FFB9-DE47-47AF-AAA3-FC0B384AC1F2}" type="pres">
      <dgm:prSet presAssocID="{D7675AB0-ECA7-4E3C-BBDB-19DD6A0AD039}" presName="vert0" presStyleCnt="0">
        <dgm:presLayoutVars>
          <dgm:dir/>
          <dgm:animOne val="branch"/>
          <dgm:animLvl val="lvl"/>
        </dgm:presLayoutVars>
      </dgm:prSet>
      <dgm:spPr/>
    </dgm:pt>
    <dgm:pt modelId="{70FC2F31-B903-43A3-A419-26F5DE55AAE0}" type="pres">
      <dgm:prSet presAssocID="{DC8194AF-6F89-4A5D-8A9E-931D69A245E6}" presName="thickLine" presStyleLbl="alignNode1" presStyleIdx="0" presStyleCnt="4"/>
      <dgm:spPr/>
    </dgm:pt>
    <dgm:pt modelId="{692D9236-3A76-4A7C-9D5B-4842C3DDED96}" type="pres">
      <dgm:prSet presAssocID="{DC8194AF-6F89-4A5D-8A9E-931D69A245E6}" presName="horz1" presStyleCnt="0"/>
      <dgm:spPr/>
    </dgm:pt>
    <dgm:pt modelId="{11167BD5-2090-429D-8CD0-7AB0E1ECD5FF}" type="pres">
      <dgm:prSet presAssocID="{DC8194AF-6F89-4A5D-8A9E-931D69A245E6}" presName="tx1" presStyleLbl="revTx" presStyleIdx="0" presStyleCnt="4"/>
      <dgm:spPr/>
    </dgm:pt>
    <dgm:pt modelId="{DA3E1F2A-9DC6-4E1E-A0FE-BA906833DCE5}" type="pres">
      <dgm:prSet presAssocID="{DC8194AF-6F89-4A5D-8A9E-931D69A245E6}" presName="vert1" presStyleCnt="0"/>
      <dgm:spPr/>
    </dgm:pt>
    <dgm:pt modelId="{B2BA3AD7-08FA-452A-9B12-1926A422C237}" type="pres">
      <dgm:prSet presAssocID="{B52E547C-623F-472D-A85E-496B22F7F374}" presName="thickLine" presStyleLbl="alignNode1" presStyleIdx="1" presStyleCnt="4"/>
      <dgm:spPr/>
    </dgm:pt>
    <dgm:pt modelId="{6C8F876D-A616-4BBF-8064-B7329F1F8379}" type="pres">
      <dgm:prSet presAssocID="{B52E547C-623F-472D-A85E-496B22F7F374}" presName="horz1" presStyleCnt="0"/>
      <dgm:spPr/>
    </dgm:pt>
    <dgm:pt modelId="{373678E6-160D-4434-9604-ADB6D3270521}" type="pres">
      <dgm:prSet presAssocID="{B52E547C-623F-472D-A85E-496B22F7F374}" presName="tx1" presStyleLbl="revTx" presStyleIdx="1" presStyleCnt="4"/>
      <dgm:spPr/>
    </dgm:pt>
    <dgm:pt modelId="{41DA4FEF-80D2-4925-A034-31B0C0602D8A}" type="pres">
      <dgm:prSet presAssocID="{B52E547C-623F-472D-A85E-496B22F7F374}" presName="vert1" presStyleCnt="0"/>
      <dgm:spPr/>
    </dgm:pt>
    <dgm:pt modelId="{66BE236E-08D5-46FA-A13F-D07D28DD6E35}" type="pres">
      <dgm:prSet presAssocID="{D62A3D3E-2C39-4898-88DB-26EC29A0DF26}" presName="thickLine" presStyleLbl="alignNode1" presStyleIdx="2" presStyleCnt="4"/>
      <dgm:spPr/>
    </dgm:pt>
    <dgm:pt modelId="{7C5D534B-4E00-4D1C-B302-1B505F5B8BFD}" type="pres">
      <dgm:prSet presAssocID="{D62A3D3E-2C39-4898-88DB-26EC29A0DF26}" presName="horz1" presStyleCnt="0"/>
      <dgm:spPr/>
    </dgm:pt>
    <dgm:pt modelId="{05EE8C60-2C78-485E-AB3A-8A49C4CE101A}" type="pres">
      <dgm:prSet presAssocID="{D62A3D3E-2C39-4898-88DB-26EC29A0DF26}" presName="tx1" presStyleLbl="revTx" presStyleIdx="2" presStyleCnt="4"/>
      <dgm:spPr/>
    </dgm:pt>
    <dgm:pt modelId="{1E3A6DB0-9DEB-429A-91B9-F4E80A80278B}" type="pres">
      <dgm:prSet presAssocID="{D62A3D3E-2C39-4898-88DB-26EC29A0DF26}" presName="vert1" presStyleCnt="0"/>
      <dgm:spPr/>
    </dgm:pt>
    <dgm:pt modelId="{E781C4E0-9D84-4B10-AB19-94061C74C183}" type="pres">
      <dgm:prSet presAssocID="{31A74BB2-C814-4D51-9D9A-A749F9AC4B3B}" presName="thickLine" presStyleLbl="alignNode1" presStyleIdx="3" presStyleCnt="4"/>
      <dgm:spPr/>
    </dgm:pt>
    <dgm:pt modelId="{6C0406E5-86FC-4A8D-B614-5A5D5EE7C951}" type="pres">
      <dgm:prSet presAssocID="{31A74BB2-C814-4D51-9D9A-A749F9AC4B3B}" presName="horz1" presStyleCnt="0"/>
      <dgm:spPr/>
    </dgm:pt>
    <dgm:pt modelId="{69CAC079-52BD-4FD5-8640-A5C4CBFEE400}" type="pres">
      <dgm:prSet presAssocID="{31A74BB2-C814-4D51-9D9A-A749F9AC4B3B}" presName="tx1" presStyleLbl="revTx" presStyleIdx="3" presStyleCnt="4"/>
      <dgm:spPr/>
    </dgm:pt>
    <dgm:pt modelId="{10316D3A-5699-42CC-B9F0-4D0731487CF8}" type="pres">
      <dgm:prSet presAssocID="{31A74BB2-C814-4D51-9D9A-A749F9AC4B3B}" presName="vert1" presStyleCnt="0"/>
      <dgm:spPr/>
    </dgm:pt>
  </dgm:ptLst>
  <dgm:cxnLst>
    <dgm:cxn modelId="{E5A2761B-9D1C-4C86-87CC-C97D1E3671B3}" srcId="{D7675AB0-ECA7-4E3C-BBDB-19DD6A0AD039}" destId="{DC8194AF-6F89-4A5D-8A9E-931D69A245E6}" srcOrd="0" destOrd="0" parTransId="{E99BDE7C-E96F-46D5-AA84-31945FB53833}" sibTransId="{05EB49B4-DC31-44DE-A743-D019933726EA}"/>
    <dgm:cxn modelId="{E542B432-8C71-4FAB-B229-AE9A4AD1B0F8}" srcId="{D7675AB0-ECA7-4E3C-BBDB-19DD6A0AD039}" destId="{B52E547C-623F-472D-A85E-496B22F7F374}" srcOrd="1" destOrd="0" parTransId="{60DADC84-C0B4-4325-A93E-3E6FFE74EFB9}" sibTransId="{946A4972-1ECE-458A-BDB2-138FCA007D8B}"/>
    <dgm:cxn modelId="{6D4FE737-FAE4-4B94-916E-279B08A30BFC}" srcId="{D7675AB0-ECA7-4E3C-BBDB-19DD6A0AD039}" destId="{31A74BB2-C814-4D51-9D9A-A749F9AC4B3B}" srcOrd="3" destOrd="0" parTransId="{E42668A2-BDA4-42EF-9ED9-C52BB1A9195C}" sibTransId="{82F077CA-97D3-4B01-BC6A-141E0DE2CF27}"/>
    <dgm:cxn modelId="{46C7C13D-C923-4C18-B182-45B6C16EA30E}" type="presOf" srcId="{D7675AB0-ECA7-4E3C-BBDB-19DD6A0AD039}" destId="{9953FFB9-DE47-47AF-AAA3-FC0B384AC1F2}" srcOrd="0" destOrd="0" presId="urn:microsoft.com/office/officeart/2008/layout/LinedList"/>
    <dgm:cxn modelId="{5F9B8D6C-F318-4D11-A5E7-948D821F5487}" type="presOf" srcId="{B52E547C-623F-472D-A85E-496B22F7F374}" destId="{373678E6-160D-4434-9604-ADB6D3270521}" srcOrd="0" destOrd="0" presId="urn:microsoft.com/office/officeart/2008/layout/LinedList"/>
    <dgm:cxn modelId="{A577A488-4A93-4D18-8DB3-056E01547D16}" type="presOf" srcId="{D62A3D3E-2C39-4898-88DB-26EC29A0DF26}" destId="{05EE8C60-2C78-485E-AB3A-8A49C4CE101A}" srcOrd="0" destOrd="0" presId="urn:microsoft.com/office/officeart/2008/layout/LinedList"/>
    <dgm:cxn modelId="{E1CA3FAB-4B8F-41FF-B5F0-6CC63E7256EE}" type="presOf" srcId="{31A74BB2-C814-4D51-9D9A-A749F9AC4B3B}" destId="{69CAC079-52BD-4FD5-8640-A5C4CBFEE400}" srcOrd="0" destOrd="0" presId="urn:microsoft.com/office/officeart/2008/layout/LinedList"/>
    <dgm:cxn modelId="{4431DBD4-510C-4770-BA9D-4E781FD5C650}" srcId="{D7675AB0-ECA7-4E3C-BBDB-19DD6A0AD039}" destId="{D62A3D3E-2C39-4898-88DB-26EC29A0DF26}" srcOrd="2" destOrd="0" parTransId="{7B433D08-E501-4618-97DF-7CF651B828FF}" sibTransId="{98023D17-5CE2-4C28-B22D-DD1D4493DA2D}"/>
    <dgm:cxn modelId="{F0F995F6-F183-4800-A210-95C1594CF251}" type="presOf" srcId="{DC8194AF-6F89-4A5D-8A9E-931D69A245E6}" destId="{11167BD5-2090-429D-8CD0-7AB0E1ECD5FF}" srcOrd="0" destOrd="0" presId="urn:microsoft.com/office/officeart/2008/layout/LinedList"/>
    <dgm:cxn modelId="{1354883E-9B8A-41E4-B070-8996EB1B9943}" type="presParOf" srcId="{9953FFB9-DE47-47AF-AAA3-FC0B384AC1F2}" destId="{70FC2F31-B903-43A3-A419-26F5DE55AAE0}" srcOrd="0" destOrd="0" presId="urn:microsoft.com/office/officeart/2008/layout/LinedList"/>
    <dgm:cxn modelId="{E5C53891-209A-4746-B959-42BC5F285F38}" type="presParOf" srcId="{9953FFB9-DE47-47AF-AAA3-FC0B384AC1F2}" destId="{692D9236-3A76-4A7C-9D5B-4842C3DDED96}" srcOrd="1" destOrd="0" presId="urn:microsoft.com/office/officeart/2008/layout/LinedList"/>
    <dgm:cxn modelId="{6D87DC5C-5CF5-48F7-9CEC-5D02940A298F}" type="presParOf" srcId="{692D9236-3A76-4A7C-9D5B-4842C3DDED96}" destId="{11167BD5-2090-429D-8CD0-7AB0E1ECD5FF}" srcOrd="0" destOrd="0" presId="urn:microsoft.com/office/officeart/2008/layout/LinedList"/>
    <dgm:cxn modelId="{B09D2AD9-FA65-4F44-BB34-4779622028D0}" type="presParOf" srcId="{692D9236-3A76-4A7C-9D5B-4842C3DDED96}" destId="{DA3E1F2A-9DC6-4E1E-A0FE-BA906833DCE5}" srcOrd="1" destOrd="0" presId="urn:microsoft.com/office/officeart/2008/layout/LinedList"/>
    <dgm:cxn modelId="{740122B8-FD46-4998-B918-A7DFFD8F657B}" type="presParOf" srcId="{9953FFB9-DE47-47AF-AAA3-FC0B384AC1F2}" destId="{B2BA3AD7-08FA-452A-9B12-1926A422C237}" srcOrd="2" destOrd="0" presId="urn:microsoft.com/office/officeart/2008/layout/LinedList"/>
    <dgm:cxn modelId="{AA725AE1-3382-4044-87BA-DD2448F0D34B}" type="presParOf" srcId="{9953FFB9-DE47-47AF-AAA3-FC0B384AC1F2}" destId="{6C8F876D-A616-4BBF-8064-B7329F1F8379}" srcOrd="3" destOrd="0" presId="urn:microsoft.com/office/officeart/2008/layout/LinedList"/>
    <dgm:cxn modelId="{C6F99777-13A0-4B68-9C79-3F996326CBFE}" type="presParOf" srcId="{6C8F876D-A616-4BBF-8064-B7329F1F8379}" destId="{373678E6-160D-4434-9604-ADB6D3270521}" srcOrd="0" destOrd="0" presId="urn:microsoft.com/office/officeart/2008/layout/LinedList"/>
    <dgm:cxn modelId="{7FA7381C-61A6-43D7-859D-22F7130881F4}" type="presParOf" srcId="{6C8F876D-A616-4BBF-8064-B7329F1F8379}" destId="{41DA4FEF-80D2-4925-A034-31B0C0602D8A}" srcOrd="1" destOrd="0" presId="urn:microsoft.com/office/officeart/2008/layout/LinedList"/>
    <dgm:cxn modelId="{94829C75-1551-4D30-8858-C8A34ED1FE9E}" type="presParOf" srcId="{9953FFB9-DE47-47AF-AAA3-FC0B384AC1F2}" destId="{66BE236E-08D5-46FA-A13F-D07D28DD6E35}" srcOrd="4" destOrd="0" presId="urn:microsoft.com/office/officeart/2008/layout/LinedList"/>
    <dgm:cxn modelId="{182FACCF-F362-4CA5-B572-EBE233498B99}" type="presParOf" srcId="{9953FFB9-DE47-47AF-AAA3-FC0B384AC1F2}" destId="{7C5D534B-4E00-4D1C-B302-1B505F5B8BFD}" srcOrd="5" destOrd="0" presId="urn:microsoft.com/office/officeart/2008/layout/LinedList"/>
    <dgm:cxn modelId="{EB7B5630-2A28-4B5D-943D-D1CDE4FBA088}" type="presParOf" srcId="{7C5D534B-4E00-4D1C-B302-1B505F5B8BFD}" destId="{05EE8C60-2C78-485E-AB3A-8A49C4CE101A}" srcOrd="0" destOrd="0" presId="urn:microsoft.com/office/officeart/2008/layout/LinedList"/>
    <dgm:cxn modelId="{98CFACB1-9322-42D8-8D45-4335369D773F}" type="presParOf" srcId="{7C5D534B-4E00-4D1C-B302-1B505F5B8BFD}" destId="{1E3A6DB0-9DEB-429A-91B9-F4E80A80278B}" srcOrd="1" destOrd="0" presId="urn:microsoft.com/office/officeart/2008/layout/LinedList"/>
    <dgm:cxn modelId="{6EEE2210-35CE-4B7F-9F4D-5F9717A06FE7}" type="presParOf" srcId="{9953FFB9-DE47-47AF-AAA3-FC0B384AC1F2}" destId="{E781C4E0-9D84-4B10-AB19-94061C74C183}" srcOrd="6" destOrd="0" presId="urn:microsoft.com/office/officeart/2008/layout/LinedList"/>
    <dgm:cxn modelId="{13EC4EDA-9259-45D0-9320-DBD246853D82}" type="presParOf" srcId="{9953FFB9-DE47-47AF-AAA3-FC0B384AC1F2}" destId="{6C0406E5-86FC-4A8D-B614-5A5D5EE7C951}" srcOrd="7" destOrd="0" presId="urn:microsoft.com/office/officeart/2008/layout/LinedList"/>
    <dgm:cxn modelId="{2C9D222E-447F-42CA-BC28-98BB64869CEA}" type="presParOf" srcId="{6C0406E5-86FC-4A8D-B614-5A5D5EE7C951}" destId="{69CAC079-52BD-4FD5-8640-A5C4CBFEE400}" srcOrd="0" destOrd="0" presId="urn:microsoft.com/office/officeart/2008/layout/LinedList"/>
    <dgm:cxn modelId="{34B754CE-33A3-428E-A92B-B46D804E9764}" type="presParOf" srcId="{6C0406E5-86FC-4A8D-B614-5A5D5EE7C951}" destId="{10316D3A-5699-42CC-B9F0-4D0731487CF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704535-FB44-4E44-973B-0412FF9A2D2F}" type="doc">
      <dgm:prSet loTypeId="urn:microsoft.com/office/officeart/2005/8/layout/hProcess11" loCatId="process" qsTypeId="urn:microsoft.com/office/officeart/2005/8/quickstyle/simple1" qsCatId="simple" csTypeId="urn:microsoft.com/office/officeart/2005/8/colors/accent2_1" csCatId="accent2" phldr="1"/>
      <dgm:spPr/>
      <dgm:t>
        <a:bodyPr/>
        <a:lstStyle/>
        <a:p>
          <a:endParaRPr lang="nl-BE"/>
        </a:p>
      </dgm:t>
    </dgm:pt>
    <dgm:pt modelId="{6AC75A13-0FCA-4809-90B7-37CA9BFC7CFD}">
      <dgm:prSet phldrT="[Text]" phldr="0" custT="1"/>
      <dgm:spPr/>
      <dgm:t>
        <a:bodyPr/>
        <a:lstStyle/>
        <a:p>
          <a:r>
            <a:rPr lang="nl-BE" sz="1600" dirty="0"/>
            <a:t>2015</a:t>
          </a:r>
        </a:p>
        <a:p>
          <a:r>
            <a:rPr lang="nl-BE" sz="1600" dirty="0"/>
            <a:t>EU systeem kraakt door hogere aankomsten en gebrek aan solidariteit tussen lidstaten</a:t>
          </a:r>
        </a:p>
      </dgm:t>
    </dgm:pt>
    <dgm:pt modelId="{1ACF8F83-1084-4C04-B08A-7F922CEB7E6C}" type="parTrans" cxnId="{7F30C8C4-02B9-4973-962D-AFAD709BCF13}">
      <dgm:prSet/>
      <dgm:spPr/>
      <dgm:t>
        <a:bodyPr/>
        <a:lstStyle/>
        <a:p>
          <a:endParaRPr lang="nl-BE"/>
        </a:p>
      </dgm:t>
    </dgm:pt>
    <dgm:pt modelId="{90FEC3BA-8F73-46E2-AA4F-1CE5317CBD95}" type="sibTrans" cxnId="{7F30C8C4-02B9-4973-962D-AFAD709BCF13}">
      <dgm:prSet/>
      <dgm:spPr/>
      <dgm:t>
        <a:bodyPr/>
        <a:lstStyle/>
        <a:p>
          <a:endParaRPr lang="nl-BE"/>
        </a:p>
      </dgm:t>
    </dgm:pt>
    <dgm:pt modelId="{66DD2682-9B7C-4A13-8B3D-DA0105E154E3}">
      <dgm:prSet phldrT="[Text]" phldr="0" custT="1"/>
      <dgm:spPr/>
      <dgm:t>
        <a:bodyPr/>
        <a:lstStyle/>
        <a:p>
          <a:r>
            <a:rPr lang="nl-BE" sz="1600" dirty="0"/>
            <a:t>2016</a:t>
          </a:r>
        </a:p>
        <a:p>
          <a:r>
            <a:rPr lang="nl-BE" sz="1600" dirty="0"/>
            <a:t>EU Commissie stelt eerste keer nieuwe wetgeving voor om systeem te hervormen</a:t>
          </a:r>
        </a:p>
      </dgm:t>
    </dgm:pt>
    <dgm:pt modelId="{F855CB98-4788-4EEB-874E-2D8886375436}" type="parTrans" cxnId="{CA7E2EC9-24EA-4147-BBFC-5CA69115F266}">
      <dgm:prSet/>
      <dgm:spPr/>
      <dgm:t>
        <a:bodyPr/>
        <a:lstStyle/>
        <a:p>
          <a:endParaRPr lang="nl-BE"/>
        </a:p>
      </dgm:t>
    </dgm:pt>
    <dgm:pt modelId="{A3CDB2A3-9686-4346-B7D5-9E661FF0BCBD}" type="sibTrans" cxnId="{CA7E2EC9-24EA-4147-BBFC-5CA69115F266}">
      <dgm:prSet/>
      <dgm:spPr/>
      <dgm:t>
        <a:bodyPr/>
        <a:lstStyle/>
        <a:p>
          <a:endParaRPr lang="nl-BE"/>
        </a:p>
      </dgm:t>
    </dgm:pt>
    <dgm:pt modelId="{5A23C404-AD9D-448B-B0F5-2326CB80C4E7}">
      <dgm:prSet phldrT="[Text]" phldr="0" custT="1"/>
      <dgm:spPr/>
      <dgm:t>
        <a:bodyPr/>
        <a:lstStyle/>
        <a:p>
          <a:r>
            <a:rPr lang="nl-BE" sz="1600" dirty="0"/>
            <a:t>2020</a:t>
          </a:r>
        </a:p>
        <a:p>
          <a:r>
            <a:rPr lang="nl-BE" sz="1600" dirty="0"/>
            <a:t>EU Commissie stelt nieuwe teksten voor, onder de noemer </a:t>
          </a:r>
          <a:r>
            <a:rPr lang="nl-BE" sz="1600" dirty="0">
              <a:hlinkClick xmlns:r="http://schemas.openxmlformats.org/officeDocument/2006/relationships" r:id="rId1"/>
            </a:rPr>
            <a:t>‘Migration and Asylum Pact’</a:t>
          </a:r>
          <a:endParaRPr lang="nl-BE" sz="1600" dirty="0"/>
        </a:p>
      </dgm:t>
    </dgm:pt>
    <dgm:pt modelId="{AC0908FD-9874-4E2E-9E0E-CCDB3A633108}" type="parTrans" cxnId="{86AABE1E-B94B-4293-BF57-D3CE06E79A0B}">
      <dgm:prSet/>
      <dgm:spPr/>
      <dgm:t>
        <a:bodyPr/>
        <a:lstStyle/>
        <a:p>
          <a:endParaRPr lang="nl-BE"/>
        </a:p>
      </dgm:t>
    </dgm:pt>
    <dgm:pt modelId="{49621DD3-3E7F-4273-A144-820CDBC3486C}" type="sibTrans" cxnId="{86AABE1E-B94B-4293-BF57-D3CE06E79A0B}">
      <dgm:prSet/>
      <dgm:spPr/>
      <dgm:t>
        <a:bodyPr/>
        <a:lstStyle/>
        <a:p>
          <a:endParaRPr lang="nl-BE"/>
        </a:p>
      </dgm:t>
    </dgm:pt>
    <dgm:pt modelId="{BE208F76-ABB0-4E5F-929E-55624C425128}">
      <dgm:prSet custT="1"/>
      <dgm:spPr/>
      <dgm:t>
        <a:bodyPr/>
        <a:lstStyle/>
        <a:p>
          <a:r>
            <a:rPr lang="nl-BE" sz="1600" dirty="0"/>
            <a:t>2023 – 2024 </a:t>
          </a:r>
        </a:p>
        <a:p>
          <a:r>
            <a:rPr lang="nl-BE" sz="1600" dirty="0"/>
            <a:t>EU instellingen komen tot onderhandelingsmandaten over alle teksten</a:t>
          </a:r>
        </a:p>
      </dgm:t>
    </dgm:pt>
    <dgm:pt modelId="{25163919-C326-4535-A733-CC8C44A9E68F}" type="parTrans" cxnId="{A27F5F17-588C-4D4D-B259-77CBF8654D65}">
      <dgm:prSet/>
      <dgm:spPr/>
      <dgm:t>
        <a:bodyPr/>
        <a:lstStyle/>
        <a:p>
          <a:endParaRPr lang="nl-BE"/>
        </a:p>
      </dgm:t>
    </dgm:pt>
    <dgm:pt modelId="{441BA79B-8783-46BC-A31F-300A3053CBB1}" type="sibTrans" cxnId="{A27F5F17-588C-4D4D-B259-77CBF8654D65}">
      <dgm:prSet/>
      <dgm:spPr/>
      <dgm:t>
        <a:bodyPr/>
        <a:lstStyle/>
        <a:p>
          <a:endParaRPr lang="nl-BE"/>
        </a:p>
      </dgm:t>
    </dgm:pt>
    <dgm:pt modelId="{78248EE9-C10A-4014-879A-4AC72C90C152}">
      <dgm:prSet custT="1"/>
      <dgm:spPr/>
      <dgm:t>
        <a:bodyPr/>
        <a:lstStyle/>
        <a:p>
          <a:r>
            <a:rPr lang="nl-BE" sz="1600" dirty="0"/>
            <a:t>April 2024</a:t>
          </a:r>
        </a:p>
        <a:p>
          <a:r>
            <a:rPr lang="nl-BE" sz="1600" dirty="0"/>
            <a:t>Europees Parlement keurt teksten officieel goed</a:t>
          </a:r>
        </a:p>
      </dgm:t>
    </dgm:pt>
    <dgm:pt modelId="{B7A38DE9-C9C9-43ED-956C-5FE1C9F7811B}" type="parTrans" cxnId="{0F47EDD8-33FC-4D9A-86BE-ABB40BD2EF5D}">
      <dgm:prSet/>
      <dgm:spPr/>
      <dgm:t>
        <a:bodyPr/>
        <a:lstStyle/>
        <a:p>
          <a:endParaRPr lang="nl-BE"/>
        </a:p>
      </dgm:t>
    </dgm:pt>
    <dgm:pt modelId="{70AF1DC0-1CF0-4A47-A669-BD6C29ADCD1E}" type="sibTrans" cxnId="{0F47EDD8-33FC-4D9A-86BE-ABB40BD2EF5D}">
      <dgm:prSet/>
      <dgm:spPr/>
      <dgm:t>
        <a:bodyPr/>
        <a:lstStyle/>
        <a:p>
          <a:endParaRPr lang="nl-BE"/>
        </a:p>
      </dgm:t>
    </dgm:pt>
    <dgm:pt modelId="{28ABAA5A-51C9-45C9-96EA-2EB8E2D91919}" type="pres">
      <dgm:prSet presAssocID="{FE704535-FB44-4E44-973B-0412FF9A2D2F}" presName="Name0" presStyleCnt="0">
        <dgm:presLayoutVars>
          <dgm:dir/>
          <dgm:resizeHandles val="exact"/>
        </dgm:presLayoutVars>
      </dgm:prSet>
      <dgm:spPr/>
    </dgm:pt>
    <dgm:pt modelId="{507ACAA1-10F5-4A5D-81DB-55909631FFBE}" type="pres">
      <dgm:prSet presAssocID="{FE704535-FB44-4E44-973B-0412FF9A2D2F}" presName="arrow" presStyleLbl="bgShp" presStyleIdx="0" presStyleCnt="1"/>
      <dgm:spPr/>
    </dgm:pt>
    <dgm:pt modelId="{B1E068BC-80F6-4F74-8536-49371855A259}" type="pres">
      <dgm:prSet presAssocID="{FE704535-FB44-4E44-973B-0412FF9A2D2F}" presName="points" presStyleCnt="0"/>
      <dgm:spPr/>
    </dgm:pt>
    <dgm:pt modelId="{86173581-3F17-4D20-B9D5-935ECC6541CF}" type="pres">
      <dgm:prSet presAssocID="{6AC75A13-0FCA-4809-90B7-37CA9BFC7CFD}" presName="compositeA" presStyleCnt="0"/>
      <dgm:spPr/>
    </dgm:pt>
    <dgm:pt modelId="{D15C0192-6CD6-49AD-93A9-E892EEF382E6}" type="pres">
      <dgm:prSet presAssocID="{6AC75A13-0FCA-4809-90B7-37CA9BFC7CFD}" presName="textA" presStyleLbl="revTx" presStyleIdx="0" presStyleCnt="5" custScaleX="156622">
        <dgm:presLayoutVars>
          <dgm:bulletEnabled val="1"/>
        </dgm:presLayoutVars>
      </dgm:prSet>
      <dgm:spPr/>
    </dgm:pt>
    <dgm:pt modelId="{9EE5630A-DD2C-48CF-99B8-BBD0346A66BC}" type="pres">
      <dgm:prSet presAssocID="{6AC75A13-0FCA-4809-90B7-37CA9BFC7CFD}" presName="circleA" presStyleLbl="node1" presStyleIdx="0" presStyleCnt="5"/>
      <dgm:spPr/>
    </dgm:pt>
    <dgm:pt modelId="{25FFC6B8-99B4-482E-BF3E-C5E271389246}" type="pres">
      <dgm:prSet presAssocID="{6AC75A13-0FCA-4809-90B7-37CA9BFC7CFD}" presName="spaceA" presStyleCnt="0"/>
      <dgm:spPr/>
    </dgm:pt>
    <dgm:pt modelId="{0C397F2B-5B42-4CAB-90F3-A5DF7CF37369}" type="pres">
      <dgm:prSet presAssocID="{90FEC3BA-8F73-46E2-AA4F-1CE5317CBD95}" presName="space" presStyleCnt="0"/>
      <dgm:spPr/>
    </dgm:pt>
    <dgm:pt modelId="{6C8B669A-F731-4068-9CAC-6C74054634EF}" type="pres">
      <dgm:prSet presAssocID="{66DD2682-9B7C-4A13-8B3D-DA0105E154E3}" presName="compositeB" presStyleCnt="0"/>
      <dgm:spPr/>
    </dgm:pt>
    <dgm:pt modelId="{05D89276-7831-4338-93E7-FF4D9691472B}" type="pres">
      <dgm:prSet presAssocID="{66DD2682-9B7C-4A13-8B3D-DA0105E154E3}" presName="textB" presStyleLbl="revTx" presStyleIdx="1" presStyleCnt="5" custScaleX="146509">
        <dgm:presLayoutVars>
          <dgm:bulletEnabled val="1"/>
        </dgm:presLayoutVars>
      </dgm:prSet>
      <dgm:spPr/>
    </dgm:pt>
    <dgm:pt modelId="{E7D2F5F9-7D26-4B95-94CA-35A1FDA64193}" type="pres">
      <dgm:prSet presAssocID="{66DD2682-9B7C-4A13-8B3D-DA0105E154E3}" presName="circleB" presStyleLbl="node1" presStyleIdx="1" presStyleCnt="5"/>
      <dgm:spPr/>
    </dgm:pt>
    <dgm:pt modelId="{CBE618CB-F914-427B-97FA-9467BFB9B4ED}" type="pres">
      <dgm:prSet presAssocID="{66DD2682-9B7C-4A13-8B3D-DA0105E154E3}" presName="spaceB" presStyleCnt="0"/>
      <dgm:spPr/>
    </dgm:pt>
    <dgm:pt modelId="{0A94E059-125B-4859-8C09-393CEA640AC3}" type="pres">
      <dgm:prSet presAssocID="{A3CDB2A3-9686-4346-B7D5-9E661FF0BCBD}" presName="space" presStyleCnt="0"/>
      <dgm:spPr/>
    </dgm:pt>
    <dgm:pt modelId="{F442AF52-5AD9-46B2-95CB-5C3446160E32}" type="pres">
      <dgm:prSet presAssocID="{5A23C404-AD9D-448B-B0F5-2326CB80C4E7}" presName="compositeA" presStyleCnt="0"/>
      <dgm:spPr/>
    </dgm:pt>
    <dgm:pt modelId="{0A13F47A-BD65-4A65-8F71-64B1A1D5D82B}" type="pres">
      <dgm:prSet presAssocID="{5A23C404-AD9D-448B-B0F5-2326CB80C4E7}" presName="textA" presStyleLbl="revTx" presStyleIdx="2" presStyleCnt="5" custScaleX="155174">
        <dgm:presLayoutVars>
          <dgm:bulletEnabled val="1"/>
        </dgm:presLayoutVars>
      </dgm:prSet>
      <dgm:spPr/>
    </dgm:pt>
    <dgm:pt modelId="{DC246C25-D2E0-4856-923D-A74F550B01D1}" type="pres">
      <dgm:prSet presAssocID="{5A23C404-AD9D-448B-B0F5-2326CB80C4E7}" presName="circleA" presStyleLbl="node1" presStyleIdx="2" presStyleCnt="5"/>
      <dgm:spPr/>
    </dgm:pt>
    <dgm:pt modelId="{2B6E6431-D54B-4E2D-8FB2-7580F615C1FC}" type="pres">
      <dgm:prSet presAssocID="{5A23C404-AD9D-448B-B0F5-2326CB80C4E7}" presName="spaceA" presStyleCnt="0"/>
      <dgm:spPr/>
    </dgm:pt>
    <dgm:pt modelId="{BAFF0945-0488-4963-92FE-F8A5374D5533}" type="pres">
      <dgm:prSet presAssocID="{49621DD3-3E7F-4273-A144-820CDBC3486C}" presName="space" presStyleCnt="0"/>
      <dgm:spPr/>
    </dgm:pt>
    <dgm:pt modelId="{F65B600C-EF1E-40F9-BB42-494D57CCFE5F}" type="pres">
      <dgm:prSet presAssocID="{BE208F76-ABB0-4E5F-929E-55624C425128}" presName="compositeB" presStyleCnt="0"/>
      <dgm:spPr/>
    </dgm:pt>
    <dgm:pt modelId="{6E0556FE-E92E-4EEB-9155-AF97169D5478}" type="pres">
      <dgm:prSet presAssocID="{BE208F76-ABB0-4E5F-929E-55624C425128}" presName="textB" presStyleLbl="revTx" presStyleIdx="3" presStyleCnt="5" custScaleX="148978">
        <dgm:presLayoutVars>
          <dgm:bulletEnabled val="1"/>
        </dgm:presLayoutVars>
      </dgm:prSet>
      <dgm:spPr/>
    </dgm:pt>
    <dgm:pt modelId="{F5D311C1-BEBF-4D1A-B8F3-E9792D64CF25}" type="pres">
      <dgm:prSet presAssocID="{BE208F76-ABB0-4E5F-929E-55624C425128}" presName="circleB" presStyleLbl="node1" presStyleIdx="3" presStyleCnt="5"/>
      <dgm:spPr/>
    </dgm:pt>
    <dgm:pt modelId="{94BA1710-A7F5-4976-ABE5-ABD7155928A4}" type="pres">
      <dgm:prSet presAssocID="{BE208F76-ABB0-4E5F-929E-55624C425128}" presName="spaceB" presStyleCnt="0"/>
      <dgm:spPr/>
    </dgm:pt>
    <dgm:pt modelId="{1D945FB0-F6FD-4F83-93FE-F83DF03F42F2}" type="pres">
      <dgm:prSet presAssocID="{441BA79B-8783-46BC-A31F-300A3053CBB1}" presName="space" presStyleCnt="0"/>
      <dgm:spPr/>
    </dgm:pt>
    <dgm:pt modelId="{9E0EC030-E55C-4F8D-9777-EBD32BB14AA7}" type="pres">
      <dgm:prSet presAssocID="{78248EE9-C10A-4014-879A-4AC72C90C152}" presName="compositeA" presStyleCnt="0"/>
      <dgm:spPr/>
    </dgm:pt>
    <dgm:pt modelId="{32EC1D2F-F8E1-4B64-8560-B3450E387492}" type="pres">
      <dgm:prSet presAssocID="{78248EE9-C10A-4014-879A-4AC72C90C152}" presName="textA" presStyleLbl="revTx" presStyleIdx="4" presStyleCnt="5">
        <dgm:presLayoutVars>
          <dgm:bulletEnabled val="1"/>
        </dgm:presLayoutVars>
      </dgm:prSet>
      <dgm:spPr/>
    </dgm:pt>
    <dgm:pt modelId="{295F6246-CAB0-47E6-ABC1-32EC1929C531}" type="pres">
      <dgm:prSet presAssocID="{78248EE9-C10A-4014-879A-4AC72C90C152}" presName="circleA" presStyleLbl="node1" presStyleIdx="4" presStyleCnt="5"/>
      <dgm:spPr/>
    </dgm:pt>
    <dgm:pt modelId="{70900884-0425-41BC-94A6-32685547FF21}" type="pres">
      <dgm:prSet presAssocID="{78248EE9-C10A-4014-879A-4AC72C90C152}" presName="spaceA" presStyleCnt="0"/>
      <dgm:spPr/>
    </dgm:pt>
  </dgm:ptLst>
  <dgm:cxnLst>
    <dgm:cxn modelId="{A27F5F17-588C-4D4D-B259-77CBF8654D65}" srcId="{FE704535-FB44-4E44-973B-0412FF9A2D2F}" destId="{BE208F76-ABB0-4E5F-929E-55624C425128}" srcOrd="3" destOrd="0" parTransId="{25163919-C326-4535-A733-CC8C44A9E68F}" sibTransId="{441BA79B-8783-46BC-A31F-300A3053CBB1}"/>
    <dgm:cxn modelId="{86AABE1E-B94B-4293-BF57-D3CE06E79A0B}" srcId="{FE704535-FB44-4E44-973B-0412FF9A2D2F}" destId="{5A23C404-AD9D-448B-B0F5-2326CB80C4E7}" srcOrd="2" destOrd="0" parTransId="{AC0908FD-9874-4E2E-9E0E-CCDB3A633108}" sibTransId="{49621DD3-3E7F-4273-A144-820CDBC3486C}"/>
    <dgm:cxn modelId="{656FD97B-E54F-4441-8B3D-88439376E2AF}" type="presOf" srcId="{BE208F76-ABB0-4E5F-929E-55624C425128}" destId="{6E0556FE-E92E-4EEB-9155-AF97169D5478}" srcOrd="0" destOrd="0" presId="urn:microsoft.com/office/officeart/2005/8/layout/hProcess11"/>
    <dgm:cxn modelId="{240D6989-ABA8-4763-89A2-015E37C34ED6}" type="presOf" srcId="{6AC75A13-0FCA-4809-90B7-37CA9BFC7CFD}" destId="{D15C0192-6CD6-49AD-93A9-E892EEF382E6}" srcOrd="0" destOrd="0" presId="urn:microsoft.com/office/officeart/2005/8/layout/hProcess11"/>
    <dgm:cxn modelId="{8642E09E-A9E0-4FBE-B501-FC966C7F6E69}" type="presOf" srcId="{78248EE9-C10A-4014-879A-4AC72C90C152}" destId="{32EC1D2F-F8E1-4B64-8560-B3450E387492}" srcOrd="0" destOrd="0" presId="urn:microsoft.com/office/officeart/2005/8/layout/hProcess11"/>
    <dgm:cxn modelId="{EB0D05A5-D50F-4BD2-9F75-C71DA2F1349F}" type="presOf" srcId="{FE704535-FB44-4E44-973B-0412FF9A2D2F}" destId="{28ABAA5A-51C9-45C9-96EA-2EB8E2D91919}" srcOrd="0" destOrd="0" presId="urn:microsoft.com/office/officeart/2005/8/layout/hProcess11"/>
    <dgm:cxn modelId="{1539E2B7-874F-4031-8DF9-6869205B9D54}" type="presOf" srcId="{5A23C404-AD9D-448B-B0F5-2326CB80C4E7}" destId="{0A13F47A-BD65-4A65-8F71-64B1A1D5D82B}" srcOrd="0" destOrd="0" presId="urn:microsoft.com/office/officeart/2005/8/layout/hProcess11"/>
    <dgm:cxn modelId="{7F30C8C4-02B9-4973-962D-AFAD709BCF13}" srcId="{FE704535-FB44-4E44-973B-0412FF9A2D2F}" destId="{6AC75A13-0FCA-4809-90B7-37CA9BFC7CFD}" srcOrd="0" destOrd="0" parTransId="{1ACF8F83-1084-4C04-B08A-7F922CEB7E6C}" sibTransId="{90FEC3BA-8F73-46E2-AA4F-1CE5317CBD95}"/>
    <dgm:cxn modelId="{8D9DFBC5-253A-41DA-8CAE-CC506BFEE964}" type="presOf" srcId="{66DD2682-9B7C-4A13-8B3D-DA0105E154E3}" destId="{05D89276-7831-4338-93E7-FF4D9691472B}" srcOrd="0" destOrd="0" presId="urn:microsoft.com/office/officeart/2005/8/layout/hProcess11"/>
    <dgm:cxn modelId="{CA7E2EC9-24EA-4147-BBFC-5CA69115F266}" srcId="{FE704535-FB44-4E44-973B-0412FF9A2D2F}" destId="{66DD2682-9B7C-4A13-8B3D-DA0105E154E3}" srcOrd="1" destOrd="0" parTransId="{F855CB98-4788-4EEB-874E-2D8886375436}" sibTransId="{A3CDB2A3-9686-4346-B7D5-9E661FF0BCBD}"/>
    <dgm:cxn modelId="{0F47EDD8-33FC-4D9A-86BE-ABB40BD2EF5D}" srcId="{FE704535-FB44-4E44-973B-0412FF9A2D2F}" destId="{78248EE9-C10A-4014-879A-4AC72C90C152}" srcOrd="4" destOrd="0" parTransId="{B7A38DE9-C9C9-43ED-956C-5FE1C9F7811B}" sibTransId="{70AF1DC0-1CF0-4A47-A669-BD6C29ADCD1E}"/>
    <dgm:cxn modelId="{80E7D352-8F6E-453B-9DA0-3430ABCF8892}" type="presParOf" srcId="{28ABAA5A-51C9-45C9-96EA-2EB8E2D91919}" destId="{507ACAA1-10F5-4A5D-81DB-55909631FFBE}" srcOrd="0" destOrd="0" presId="urn:microsoft.com/office/officeart/2005/8/layout/hProcess11"/>
    <dgm:cxn modelId="{FF43B94C-8C00-4680-AAEC-1EFF1E84D300}" type="presParOf" srcId="{28ABAA5A-51C9-45C9-96EA-2EB8E2D91919}" destId="{B1E068BC-80F6-4F74-8536-49371855A259}" srcOrd="1" destOrd="0" presId="urn:microsoft.com/office/officeart/2005/8/layout/hProcess11"/>
    <dgm:cxn modelId="{E10B5390-BF4B-494E-89A1-0B1859A061DC}" type="presParOf" srcId="{B1E068BC-80F6-4F74-8536-49371855A259}" destId="{86173581-3F17-4D20-B9D5-935ECC6541CF}" srcOrd="0" destOrd="0" presId="urn:microsoft.com/office/officeart/2005/8/layout/hProcess11"/>
    <dgm:cxn modelId="{2B2F751B-52B0-40F9-93B2-70F43C1226B7}" type="presParOf" srcId="{86173581-3F17-4D20-B9D5-935ECC6541CF}" destId="{D15C0192-6CD6-49AD-93A9-E892EEF382E6}" srcOrd="0" destOrd="0" presId="urn:microsoft.com/office/officeart/2005/8/layout/hProcess11"/>
    <dgm:cxn modelId="{5BA3FF94-845E-44C6-8C14-C6F9503A5441}" type="presParOf" srcId="{86173581-3F17-4D20-B9D5-935ECC6541CF}" destId="{9EE5630A-DD2C-48CF-99B8-BBD0346A66BC}" srcOrd="1" destOrd="0" presId="urn:microsoft.com/office/officeart/2005/8/layout/hProcess11"/>
    <dgm:cxn modelId="{BC5138A2-F07B-474F-B19E-DE8F3D003162}" type="presParOf" srcId="{86173581-3F17-4D20-B9D5-935ECC6541CF}" destId="{25FFC6B8-99B4-482E-BF3E-C5E271389246}" srcOrd="2" destOrd="0" presId="urn:microsoft.com/office/officeart/2005/8/layout/hProcess11"/>
    <dgm:cxn modelId="{48ADD78F-DA48-4CC4-88F9-7371845EA5F0}" type="presParOf" srcId="{B1E068BC-80F6-4F74-8536-49371855A259}" destId="{0C397F2B-5B42-4CAB-90F3-A5DF7CF37369}" srcOrd="1" destOrd="0" presId="urn:microsoft.com/office/officeart/2005/8/layout/hProcess11"/>
    <dgm:cxn modelId="{D898643F-6D7F-442C-8CE1-34C8BAA8F1BD}" type="presParOf" srcId="{B1E068BC-80F6-4F74-8536-49371855A259}" destId="{6C8B669A-F731-4068-9CAC-6C74054634EF}" srcOrd="2" destOrd="0" presId="urn:microsoft.com/office/officeart/2005/8/layout/hProcess11"/>
    <dgm:cxn modelId="{9A4E0EE3-5C59-4EF9-8E4D-DD595C315CBA}" type="presParOf" srcId="{6C8B669A-F731-4068-9CAC-6C74054634EF}" destId="{05D89276-7831-4338-93E7-FF4D9691472B}" srcOrd="0" destOrd="0" presId="urn:microsoft.com/office/officeart/2005/8/layout/hProcess11"/>
    <dgm:cxn modelId="{9066167F-1A65-4991-8589-E7BE2FE8AAFB}" type="presParOf" srcId="{6C8B669A-F731-4068-9CAC-6C74054634EF}" destId="{E7D2F5F9-7D26-4B95-94CA-35A1FDA64193}" srcOrd="1" destOrd="0" presId="urn:microsoft.com/office/officeart/2005/8/layout/hProcess11"/>
    <dgm:cxn modelId="{D208946C-BE02-4386-8552-E0DAFAFB6D06}" type="presParOf" srcId="{6C8B669A-F731-4068-9CAC-6C74054634EF}" destId="{CBE618CB-F914-427B-97FA-9467BFB9B4ED}" srcOrd="2" destOrd="0" presId="urn:microsoft.com/office/officeart/2005/8/layout/hProcess11"/>
    <dgm:cxn modelId="{94CBAA76-D90D-4288-A6A7-5A329E8B89DB}" type="presParOf" srcId="{B1E068BC-80F6-4F74-8536-49371855A259}" destId="{0A94E059-125B-4859-8C09-393CEA640AC3}" srcOrd="3" destOrd="0" presId="urn:microsoft.com/office/officeart/2005/8/layout/hProcess11"/>
    <dgm:cxn modelId="{46EE4BE4-0C08-498A-9779-F4C7EF082F61}" type="presParOf" srcId="{B1E068BC-80F6-4F74-8536-49371855A259}" destId="{F442AF52-5AD9-46B2-95CB-5C3446160E32}" srcOrd="4" destOrd="0" presId="urn:microsoft.com/office/officeart/2005/8/layout/hProcess11"/>
    <dgm:cxn modelId="{3DA8A051-9108-4A85-85B8-CD9693969A2F}" type="presParOf" srcId="{F442AF52-5AD9-46B2-95CB-5C3446160E32}" destId="{0A13F47A-BD65-4A65-8F71-64B1A1D5D82B}" srcOrd="0" destOrd="0" presId="urn:microsoft.com/office/officeart/2005/8/layout/hProcess11"/>
    <dgm:cxn modelId="{592C79EA-1B9B-4F70-A7C3-0D61DAE2A408}" type="presParOf" srcId="{F442AF52-5AD9-46B2-95CB-5C3446160E32}" destId="{DC246C25-D2E0-4856-923D-A74F550B01D1}" srcOrd="1" destOrd="0" presId="urn:microsoft.com/office/officeart/2005/8/layout/hProcess11"/>
    <dgm:cxn modelId="{9C9220CD-ECFE-425E-B993-7A43ED0FA69D}" type="presParOf" srcId="{F442AF52-5AD9-46B2-95CB-5C3446160E32}" destId="{2B6E6431-D54B-4E2D-8FB2-7580F615C1FC}" srcOrd="2" destOrd="0" presId="urn:microsoft.com/office/officeart/2005/8/layout/hProcess11"/>
    <dgm:cxn modelId="{C4AEF007-77CF-4423-AF2C-9B179E3EF89C}" type="presParOf" srcId="{B1E068BC-80F6-4F74-8536-49371855A259}" destId="{BAFF0945-0488-4963-92FE-F8A5374D5533}" srcOrd="5" destOrd="0" presId="urn:microsoft.com/office/officeart/2005/8/layout/hProcess11"/>
    <dgm:cxn modelId="{FA3E5B94-FAB4-48A4-912B-0CEE35529FFD}" type="presParOf" srcId="{B1E068BC-80F6-4F74-8536-49371855A259}" destId="{F65B600C-EF1E-40F9-BB42-494D57CCFE5F}" srcOrd="6" destOrd="0" presId="urn:microsoft.com/office/officeart/2005/8/layout/hProcess11"/>
    <dgm:cxn modelId="{764BDD31-C3E4-4BAD-9F94-C96BA629F032}" type="presParOf" srcId="{F65B600C-EF1E-40F9-BB42-494D57CCFE5F}" destId="{6E0556FE-E92E-4EEB-9155-AF97169D5478}" srcOrd="0" destOrd="0" presId="urn:microsoft.com/office/officeart/2005/8/layout/hProcess11"/>
    <dgm:cxn modelId="{6A8CA999-47D3-4161-99D6-ADCCEAE85F62}" type="presParOf" srcId="{F65B600C-EF1E-40F9-BB42-494D57CCFE5F}" destId="{F5D311C1-BEBF-4D1A-B8F3-E9792D64CF25}" srcOrd="1" destOrd="0" presId="urn:microsoft.com/office/officeart/2005/8/layout/hProcess11"/>
    <dgm:cxn modelId="{7331F90E-2888-4ED9-A7C1-ECE51FE542DD}" type="presParOf" srcId="{F65B600C-EF1E-40F9-BB42-494D57CCFE5F}" destId="{94BA1710-A7F5-4976-ABE5-ABD7155928A4}" srcOrd="2" destOrd="0" presId="urn:microsoft.com/office/officeart/2005/8/layout/hProcess11"/>
    <dgm:cxn modelId="{8BD6B027-F285-4ECE-8525-32DB65B5443E}" type="presParOf" srcId="{B1E068BC-80F6-4F74-8536-49371855A259}" destId="{1D945FB0-F6FD-4F83-93FE-F83DF03F42F2}" srcOrd="7" destOrd="0" presId="urn:microsoft.com/office/officeart/2005/8/layout/hProcess11"/>
    <dgm:cxn modelId="{A6D9F986-52C3-4D98-889B-A27ECB7BBA63}" type="presParOf" srcId="{B1E068BC-80F6-4F74-8536-49371855A259}" destId="{9E0EC030-E55C-4F8D-9777-EBD32BB14AA7}" srcOrd="8" destOrd="0" presId="urn:microsoft.com/office/officeart/2005/8/layout/hProcess11"/>
    <dgm:cxn modelId="{94BB8EFF-448E-4167-BA6A-9B414168549B}" type="presParOf" srcId="{9E0EC030-E55C-4F8D-9777-EBD32BB14AA7}" destId="{32EC1D2F-F8E1-4B64-8560-B3450E387492}" srcOrd="0" destOrd="0" presId="urn:microsoft.com/office/officeart/2005/8/layout/hProcess11"/>
    <dgm:cxn modelId="{16A4ED51-0B12-468D-AD55-455B043139A3}" type="presParOf" srcId="{9E0EC030-E55C-4F8D-9777-EBD32BB14AA7}" destId="{295F6246-CAB0-47E6-ABC1-32EC1929C531}" srcOrd="1" destOrd="0" presId="urn:microsoft.com/office/officeart/2005/8/layout/hProcess11"/>
    <dgm:cxn modelId="{F48C70F9-32A8-4840-BAC1-C6FB290F6422}" type="presParOf" srcId="{9E0EC030-E55C-4F8D-9777-EBD32BB14AA7}" destId="{70900884-0425-41BC-94A6-32685547FF2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DF665A-1C10-46F6-A6DA-A810B2323CBC}" type="doc">
      <dgm:prSet loTypeId="urn:microsoft.com/office/officeart/2005/8/layout/vList3" loCatId="list" qsTypeId="urn:microsoft.com/office/officeart/2005/8/quickstyle/simple1" qsCatId="simple" csTypeId="urn:microsoft.com/office/officeart/2005/8/colors/accent2_1" csCatId="accent2" phldr="1"/>
      <dgm:spPr/>
      <dgm:t>
        <a:bodyPr/>
        <a:lstStyle/>
        <a:p>
          <a:endParaRPr lang="nl-BE"/>
        </a:p>
      </dgm:t>
    </dgm:pt>
    <dgm:pt modelId="{735A5677-CDB7-4571-973C-36FA323CA710}">
      <dgm:prSet/>
      <dgm:spPr/>
      <dgm:t>
        <a:bodyPr/>
        <a:lstStyle/>
        <a:p>
          <a:r>
            <a:rPr lang="nl-BE" b="0" dirty="0"/>
            <a:t>Grote verantwoordelijkheid voor lidstaten aan de grens met gebrekkige solidariteit in ruil</a:t>
          </a:r>
          <a:endParaRPr lang="nl-BE" dirty="0"/>
        </a:p>
      </dgm:t>
    </dgm:pt>
    <dgm:pt modelId="{B27E2DAC-D04B-4C4E-A5D6-0210BAA918D2}" type="parTrans" cxnId="{EE408942-978B-45AE-B10A-61DF5D39C2C5}">
      <dgm:prSet/>
      <dgm:spPr/>
      <dgm:t>
        <a:bodyPr/>
        <a:lstStyle/>
        <a:p>
          <a:endParaRPr lang="nl-BE"/>
        </a:p>
      </dgm:t>
    </dgm:pt>
    <dgm:pt modelId="{0A92E5B6-A67D-432C-8650-67FE9DBE8BA7}" type="sibTrans" cxnId="{EE408942-978B-45AE-B10A-61DF5D39C2C5}">
      <dgm:prSet/>
      <dgm:spPr/>
      <dgm:t>
        <a:bodyPr/>
        <a:lstStyle/>
        <a:p>
          <a:endParaRPr lang="nl-BE"/>
        </a:p>
      </dgm:t>
    </dgm:pt>
    <dgm:pt modelId="{CBCAA517-8461-47D1-B8C6-B06BF8E382AE}">
      <dgm:prSet/>
      <dgm:spPr/>
      <dgm:t>
        <a:bodyPr/>
        <a:lstStyle/>
        <a:p>
          <a:r>
            <a:rPr lang="nl-BE" b="0" dirty="0"/>
            <a:t>Massaal gebruik van detentie </a:t>
          </a:r>
          <a:endParaRPr lang="nl-BE" dirty="0"/>
        </a:p>
      </dgm:t>
    </dgm:pt>
    <dgm:pt modelId="{5356A333-347F-4270-B6E0-4683E6A81F6F}" type="parTrans" cxnId="{95083F1F-652B-4F5A-A7D2-FF7AF50A599C}">
      <dgm:prSet/>
      <dgm:spPr/>
      <dgm:t>
        <a:bodyPr/>
        <a:lstStyle/>
        <a:p>
          <a:endParaRPr lang="nl-BE"/>
        </a:p>
      </dgm:t>
    </dgm:pt>
    <dgm:pt modelId="{BAC0A3A6-AE78-4791-8170-C2DBEE5CAFE2}" type="sibTrans" cxnId="{95083F1F-652B-4F5A-A7D2-FF7AF50A599C}">
      <dgm:prSet/>
      <dgm:spPr/>
      <dgm:t>
        <a:bodyPr/>
        <a:lstStyle/>
        <a:p>
          <a:endParaRPr lang="nl-BE"/>
        </a:p>
      </dgm:t>
    </dgm:pt>
    <dgm:pt modelId="{D3E1FD15-31B4-4072-AB4B-A0CE49EEF497}">
      <dgm:prSet/>
      <dgm:spPr/>
      <dgm:t>
        <a:bodyPr/>
        <a:lstStyle/>
        <a:p>
          <a:r>
            <a:rPr lang="nl-BE" b="0" dirty="0"/>
            <a:t>Kortere termijnen en vrijblijvende opvangrichtlijn in tijden van non-implementatie</a:t>
          </a:r>
          <a:endParaRPr lang="nl-BE" dirty="0"/>
        </a:p>
      </dgm:t>
    </dgm:pt>
    <dgm:pt modelId="{4975AB24-8AC0-43A3-BA3C-FBF29A706ED9}" type="parTrans" cxnId="{7AFB3206-876D-4037-8971-F6567958E088}">
      <dgm:prSet/>
      <dgm:spPr/>
      <dgm:t>
        <a:bodyPr/>
        <a:lstStyle/>
        <a:p>
          <a:endParaRPr lang="nl-BE"/>
        </a:p>
      </dgm:t>
    </dgm:pt>
    <dgm:pt modelId="{CD2566ED-CBB3-4C27-B719-E0C06BF719E2}" type="sibTrans" cxnId="{7AFB3206-876D-4037-8971-F6567958E088}">
      <dgm:prSet/>
      <dgm:spPr/>
      <dgm:t>
        <a:bodyPr/>
        <a:lstStyle/>
        <a:p>
          <a:endParaRPr lang="nl-BE"/>
        </a:p>
      </dgm:t>
    </dgm:pt>
    <dgm:pt modelId="{00E23174-9B7F-46F2-B8EF-9824415E4D5E}">
      <dgm:prSet/>
      <dgm:spPr/>
      <dgm:t>
        <a:bodyPr/>
        <a:lstStyle/>
        <a:p>
          <a:r>
            <a:rPr lang="nl-BE" b="0" dirty="0"/>
            <a:t>Toename van technische weigeringsbeslissingen, onrealistische termijnen en </a:t>
          </a:r>
          <a:r>
            <a:rPr lang="nl-BE" b="0" dirty="0" err="1"/>
            <a:t>doolhofgewijze</a:t>
          </a:r>
          <a:r>
            <a:rPr lang="nl-BE" b="0" dirty="0"/>
            <a:t> procedures </a:t>
          </a:r>
          <a:endParaRPr lang="nl-BE" dirty="0"/>
        </a:p>
      </dgm:t>
    </dgm:pt>
    <dgm:pt modelId="{B5E2F5AA-B7E9-45A1-BB9D-A8B32AC0A6EF}" type="parTrans" cxnId="{4DBE91DC-46BF-4006-9661-6319E3448DFF}">
      <dgm:prSet/>
      <dgm:spPr/>
      <dgm:t>
        <a:bodyPr/>
        <a:lstStyle/>
        <a:p>
          <a:endParaRPr lang="nl-BE"/>
        </a:p>
      </dgm:t>
    </dgm:pt>
    <dgm:pt modelId="{63A83DDA-BEA8-4CBA-BDBD-74B22BB0399E}" type="sibTrans" cxnId="{4DBE91DC-46BF-4006-9661-6319E3448DFF}">
      <dgm:prSet/>
      <dgm:spPr/>
      <dgm:t>
        <a:bodyPr/>
        <a:lstStyle/>
        <a:p>
          <a:endParaRPr lang="nl-BE"/>
        </a:p>
      </dgm:t>
    </dgm:pt>
    <dgm:pt modelId="{2C35473B-B877-4A96-96A7-E204A49533D9}" type="pres">
      <dgm:prSet presAssocID="{ADDF665A-1C10-46F6-A6DA-A810B2323CBC}" presName="linearFlow" presStyleCnt="0">
        <dgm:presLayoutVars>
          <dgm:dir/>
          <dgm:resizeHandles val="exact"/>
        </dgm:presLayoutVars>
      </dgm:prSet>
      <dgm:spPr/>
    </dgm:pt>
    <dgm:pt modelId="{B01EAA37-E393-461D-B25A-4526B46620EA}" type="pres">
      <dgm:prSet presAssocID="{735A5677-CDB7-4571-973C-36FA323CA710}" presName="composite" presStyleCnt="0"/>
      <dgm:spPr/>
    </dgm:pt>
    <dgm:pt modelId="{CC779472-B553-443A-9DA3-59450F9A7990}" type="pres">
      <dgm:prSet presAssocID="{735A5677-CDB7-4571-973C-36FA323CA710}" presName="imgShp" presStyleLbl="fgImgPlace1" presStyleIdx="0" presStyleCnt="4"/>
      <dgm:spPr>
        <a:blipFill>
          <a:blip xmlns:r="http://schemas.openxmlformats.org/officeDocument/2006/relationships" r:embed="rId1"/>
          <a:srcRect/>
          <a:stretch>
            <a:fillRect l="-25000" r="-25000"/>
          </a:stretch>
        </a:blipFill>
      </dgm:spPr>
    </dgm:pt>
    <dgm:pt modelId="{E855E8F3-64B5-4FBC-98CE-DCCC7AB27FED}" type="pres">
      <dgm:prSet presAssocID="{735A5677-CDB7-4571-973C-36FA323CA710}" presName="txShp" presStyleLbl="node1" presStyleIdx="0" presStyleCnt="4">
        <dgm:presLayoutVars>
          <dgm:bulletEnabled val="1"/>
        </dgm:presLayoutVars>
      </dgm:prSet>
      <dgm:spPr/>
    </dgm:pt>
    <dgm:pt modelId="{8DB33667-6B10-4FEE-9D55-6066F92054EE}" type="pres">
      <dgm:prSet presAssocID="{0A92E5B6-A67D-432C-8650-67FE9DBE8BA7}" presName="spacing" presStyleCnt="0"/>
      <dgm:spPr/>
    </dgm:pt>
    <dgm:pt modelId="{0189C13E-97C0-4E44-8314-C347865CDDA9}" type="pres">
      <dgm:prSet presAssocID="{CBCAA517-8461-47D1-B8C6-B06BF8E382AE}" presName="composite" presStyleCnt="0"/>
      <dgm:spPr/>
    </dgm:pt>
    <dgm:pt modelId="{C3AFF258-6BB0-42D8-9276-4FAEB6E9AE9B}" type="pres">
      <dgm:prSet presAssocID="{CBCAA517-8461-47D1-B8C6-B06BF8E382AE}" presName="imgShp" presStyleLbl="fgImgPlace1" presStyleIdx="1" presStyleCnt="4"/>
      <dgm:spPr>
        <a:blipFill>
          <a:blip xmlns:r="http://schemas.openxmlformats.org/officeDocument/2006/relationships" r:embed="rId2"/>
          <a:srcRect/>
          <a:stretch>
            <a:fillRect l="-39000" r="-39000"/>
          </a:stretch>
        </a:blipFill>
      </dgm:spPr>
    </dgm:pt>
    <dgm:pt modelId="{045BABB7-FBE1-4B1B-B1CF-AB14695EB104}" type="pres">
      <dgm:prSet presAssocID="{CBCAA517-8461-47D1-B8C6-B06BF8E382AE}" presName="txShp" presStyleLbl="node1" presStyleIdx="1" presStyleCnt="4">
        <dgm:presLayoutVars>
          <dgm:bulletEnabled val="1"/>
        </dgm:presLayoutVars>
      </dgm:prSet>
      <dgm:spPr/>
    </dgm:pt>
    <dgm:pt modelId="{FC7BEF5A-D053-44C6-A28B-43F6DC5FCA62}" type="pres">
      <dgm:prSet presAssocID="{BAC0A3A6-AE78-4791-8170-C2DBEE5CAFE2}" presName="spacing" presStyleCnt="0"/>
      <dgm:spPr/>
    </dgm:pt>
    <dgm:pt modelId="{6806F2C4-DC06-4AE9-B30C-941DA601813E}" type="pres">
      <dgm:prSet presAssocID="{D3E1FD15-31B4-4072-AB4B-A0CE49EEF497}" presName="composite" presStyleCnt="0"/>
      <dgm:spPr/>
    </dgm:pt>
    <dgm:pt modelId="{C2D16ADC-2DBD-4B2D-B48F-78189BE9EF27}" type="pres">
      <dgm:prSet presAssocID="{D3E1FD15-31B4-4072-AB4B-A0CE49EEF497}" presName="imgShp" presStyleLbl="fgImgPlace1" presStyleIdx="2" presStyleCnt="4"/>
      <dgm:spPr>
        <a:blipFill>
          <a:blip xmlns:r="http://schemas.openxmlformats.org/officeDocument/2006/relationships" r:embed="rId3"/>
          <a:srcRect/>
          <a:stretch>
            <a:fillRect l="-25000" r="-25000"/>
          </a:stretch>
        </a:blipFill>
      </dgm:spPr>
    </dgm:pt>
    <dgm:pt modelId="{3172EACB-745C-42FB-8C3A-80B5E1861F42}" type="pres">
      <dgm:prSet presAssocID="{D3E1FD15-31B4-4072-AB4B-A0CE49EEF497}" presName="txShp" presStyleLbl="node1" presStyleIdx="2" presStyleCnt="4">
        <dgm:presLayoutVars>
          <dgm:bulletEnabled val="1"/>
        </dgm:presLayoutVars>
      </dgm:prSet>
      <dgm:spPr/>
    </dgm:pt>
    <dgm:pt modelId="{115EF5D0-E927-457E-8C11-ECE429EDFB2D}" type="pres">
      <dgm:prSet presAssocID="{CD2566ED-CBB3-4C27-B719-E0C06BF719E2}" presName="spacing" presStyleCnt="0"/>
      <dgm:spPr/>
    </dgm:pt>
    <dgm:pt modelId="{DDF790B8-5D70-486B-91DF-0DB41C5A534C}" type="pres">
      <dgm:prSet presAssocID="{00E23174-9B7F-46F2-B8EF-9824415E4D5E}" presName="composite" presStyleCnt="0"/>
      <dgm:spPr/>
    </dgm:pt>
    <dgm:pt modelId="{9B8C989F-4607-47AD-A413-6DC5D4B3A480}" type="pres">
      <dgm:prSet presAssocID="{00E23174-9B7F-46F2-B8EF-9824415E4D5E}" presName="imgShp" presStyleLbl="fgImgPlace1" presStyleIdx="3" presStyleCnt="4"/>
      <dgm:spPr>
        <a:blipFill>
          <a:blip xmlns:r="http://schemas.openxmlformats.org/officeDocument/2006/relationships" r:embed="rId4"/>
          <a:srcRect/>
          <a:stretch>
            <a:fillRect/>
          </a:stretch>
        </a:blipFill>
      </dgm:spPr>
    </dgm:pt>
    <dgm:pt modelId="{C49EE096-0FC3-4C85-B44A-A822BD0831FA}" type="pres">
      <dgm:prSet presAssocID="{00E23174-9B7F-46F2-B8EF-9824415E4D5E}" presName="txShp" presStyleLbl="node1" presStyleIdx="3" presStyleCnt="4">
        <dgm:presLayoutVars>
          <dgm:bulletEnabled val="1"/>
        </dgm:presLayoutVars>
      </dgm:prSet>
      <dgm:spPr/>
    </dgm:pt>
  </dgm:ptLst>
  <dgm:cxnLst>
    <dgm:cxn modelId="{7AFB3206-876D-4037-8971-F6567958E088}" srcId="{ADDF665A-1C10-46F6-A6DA-A810B2323CBC}" destId="{D3E1FD15-31B4-4072-AB4B-A0CE49EEF497}" srcOrd="2" destOrd="0" parTransId="{4975AB24-8AC0-43A3-BA3C-FBF29A706ED9}" sibTransId="{CD2566ED-CBB3-4C27-B719-E0C06BF719E2}"/>
    <dgm:cxn modelId="{3DC75407-74CB-4BB7-8C0E-477CAE32B5BF}" type="presOf" srcId="{00E23174-9B7F-46F2-B8EF-9824415E4D5E}" destId="{C49EE096-0FC3-4C85-B44A-A822BD0831FA}" srcOrd="0" destOrd="0" presId="urn:microsoft.com/office/officeart/2005/8/layout/vList3"/>
    <dgm:cxn modelId="{95083F1F-652B-4F5A-A7D2-FF7AF50A599C}" srcId="{ADDF665A-1C10-46F6-A6DA-A810B2323CBC}" destId="{CBCAA517-8461-47D1-B8C6-B06BF8E382AE}" srcOrd="1" destOrd="0" parTransId="{5356A333-347F-4270-B6E0-4683E6A81F6F}" sibTransId="{BAC0A3A6-AE78-4791-8170-C2DBEE5CAFE2}"/>
    <dgm:cxn modelId="{EE408942-978B-45AE-B10A-61DF5D39C2C5}" srcId="{ADDF665A-1C10-46F6-A6DA-A810B2323CBC}" destId="{735A5677-CDB7-4571-973C-36FA323CA710}" srcOrd="0" destOrd="0" parTransId="{B27E2DAC-D04B-4C4E-A5D6-0210BAA918D2}" sibTransId="{0A92E5B6-A67D-432C-8650-67FE9DBE8BA7}"/>
    <dgm:cxn modelId="{1C6E084C-531C-4301-95A6-39288A816B5B}" type="presOf" srcId="{735A5677-CDB7-4571-973C-36FA323CA710}" destId="{E855E8F3-64B5-4FBC-98CE-DCCC7AB27FED}" srcOrd="0" destOrd="0" presId="urn:microsoft.com/office/officeart/2005/8/layout/vList3"/>
    <dgm:cxn modelId="{F41936C8-C82D-4905-820D-F5A004301B13}" type="presOf" srcId="{D3E1FD15-31B4-4072-AB4B-A0CE49EEF497}" destId="{3172EACB-745C-42FB-8C3A-80B5E1861F42}" srcOrd="0" destOrd="0" presId="urn:microsoft.com/office/officeart/2005/8/layout/vList3"/>
    <dgm:cxn modelId="{02B690CC-4FA4-4D43-831B-B995ADD87E84}" type="presOf" srcId="{ADDF665A-1C10-46F6-A6DA-A810B2323CBC}" destId="{2C35473B-B877-4A96-96A7-E204A49533D9}" srcOrd="0" destOrd="0" presId="urn:microsoft.com/office/officeart/2005/8/layout/vList3"/>
    <dgm:cxn modelId="{4DBE91DC-46BF-4006-9661-6319E3448DFF}" srcId="{ADDF665A-1C10-46F6-A6DA-A810B2323CBC}" destId="{00E23174-9B7F-46F2-B8EF-9824415E4D5E}" srcOrd="3" destOrd="0" parTransId="{B5E2F5AA-B7E9-45A1-BB9D-A8B32AC0A6EF}" sibTransId="{63A83DDA-BEA8-4CBA-BDBD-74B22BB0399E}"/>
    <dgm:cxn modelId="{09E688E2-A92C-4B7A-9452-EC06F45A0AC6}" type="presOf" srcId="{CBCAA517-8461-47D1-B8C6-B06BF8E382AE}" destId="{045BABB7-FBE1-4B1B-B1CF-AB14695EB104}" srcOrd="0" destOrd="0" presId="urn:microsoft.com/office/officeart/2005/8/layout/vList3"/>
    <dgm:cxn modelId="{0E336C0E-D59B-4EE9-8DB3-5CE0F04548B1}" type="presParOf" srcId="{2C35473B-B877-4A96-96A7-E204A49533D9}" destId="{B01EAA37-E393-461D-B25A-4526B46620EA}" srcOrd="0" destOrd="0" presId="urn:microsoft.com/office/officeart/2005/8/layout/vList3"/>
    <dgm:cxn modelId="{56506AB7-B3DF-44A7-AC1E-763CB4CCA7A3}" type="presParOf" srcId="{B01EAA37-E393-461D-B25A-4526B46620EA}" destId="{CC779472-B553-443A-9DA3-59450F9A7990}" srcOrd="0" destOrd="0" presId="urn:microsoft.com/office/officeart/2005/8/layout/vList3"/>
    <dgm:cxn modelId="{5325ACF9-F79D-47D4-AFAF-FF2CB2C49289}" type="presParOf" srcId="{B01EAA37-E393-461D-B25A-4526B46620EA}" destId="{E855E8F3-64B5-4FBC-98CE-DCCC7AB27FED}" srcOrd="1" destOrd="0" presId="urn:microsoft.com/office/officeart/2005/8/layout/vList3"/>
    <dgm:cxn modelId="{D4843D29-54E7-47AC-B2B4-073600DB77FC}" type="presParOf" srcId="{2C35473B-B877-4A96-96A7-E204A49533D9}" destId="{8DB33667-6B10-4FEE-9D55-6066F92054EE}" srcOrd="1" destOrd="0" presId="urn:microsoft.com/office/officeart/2005/8/layout/vList3"/>
    <dgm:cxn modelId="{1327C53A-EACD-4255-BE47-5AA8DC3AA7D5}" type="presParOf" srcId="{2C35473B-B877-4A96-96A7-E204A49533D9}" destId="{0189C13E-97C0-4E44-8314-C347865CDDA9}" srcOrd="2" destOrd="0" presId="urn:microsoft.com/office/officeart/2005/8/layout/vList3"/>
    <dgm:cxn modelId="{4FB5E9A4-E43F-4094-B819-148AFDFF4859}" type="presParOf" srcId="{0189C13E-97C0-4E44-8314-C347865CDDA9}" destId="{C3AFF258-6BB0-42D8-9276-4FAEB6E9AE9B}" srcOrd="0" destOrd="0" presId="urn:microsoft.com/office/officeart/2005/8/layout/vList3"/>
    <dgm:cxn modelId="{177D64D9-4945-455D-8A23-9441A96CD77E}" type="presParOf" srcId="{0189C13E-97C0-4E44-8314-C347865CDDA9}" destId="{045BABB7-FBE1-4B1B-B1CF-AB14695EB104}" srcOrd="1" destOrd="0" presId="urn:microsoft.com/office/officeart/2005/8/layout/vList3"/>
    <dgm:cxn modelId="{CBFFFD64-D7C2-46CD-B1E7-C6CCBE15DCF9}" type="presParOf" srcId="{2C35473B-B877-4A96-96A7-E204A49533D9}" destId="{FC7BEF5A-D053-44C6-A28B-43F6DC5FCA62}" srcOrd="3" destOrd="0" presId="urn:microsoft.com/office/officeart/2005/8/layout/vList3"/>
    <dgm:cxn modelId="{F0E279D7-6A78-4A27-AAA4-1589EBBD83DE}" type="presParOf" srcId="{2C35473B-B877-4A96-96A7-E204A49533D9}" destId="{6806F2C4-DC06-4AE9-B30C-941DA601813E}" srcOrd="4" destOrd="0" presId="urn:microsoft.com/office/officeart/2005/8/layout/vList3"/>
    <dgm:cxn modelId="{C174D7F8-F290-409A-8F02-4CC8D6031D8C}" type="presParOf" srcId="{6806F2C4-DC06-4AE9-B30C-941DA601813E}" destId="{C2D16ADC-2DBD-4B2D-B48F-78189BE9EF27}" srcOrd="0" destOrd="0" presId="urn:microsoft.com/office/officeart/2005/8/layout/vList3"/>
    <dgm:cxn modelId="{19320715-5FD9-41D1-90F3-40EC14DDACEF}" type="presParOf" srcId="{6806F2C4-DC06-4AE9-B30C-941DA601813E}" destId="{3172EACB-745C-42FB-8C3A-80B5E1861F42}" srcOrd="1" destOrd="0" presId="urn:microsoft.com/office/officeart/2005/8/layout/vList3"/>
    <dgm:cxn modelId="{030DD823-B4B0-4A41-B095-1B497D2BE4CA}" type="presParOf" srcId="{2C35473B-B877-4A96-96A7-E204A49533D9}" destId="{115EF5D0-E927-457E-8C11-ECE429EDFB2D}" srcOrd="5" destOrd="0" presId="urn:microsoft.com/office/officeart/2005/8/layout/vList3"/>
    <dgm:cxn modelId="{8E422024-60E1-484B-B185-F31EDE4DB772}" type="presParOf" srcId="{2C35473B-B877-4A96-96A7-E204A49533D9}" destId="{DDF790B8-5D70-486B-91DF-0DB41C5A534C}" srcOrd="6" destOrd="0" presId="urn:microsoft.com/office/officeart/2005/8/layout/vList3"/>
    <dgm:cxn modelId="{6470EAB1-AD37-4FE9-A597-4E6E95A37674}" type="presParOf" srcId="{DDF790B8-5D70-486B-91DF-0DB41C5A534C}" destId="{9B8C989F-4607-47AD-A413-6DC5D4B3A480}" srcOrd="0" destOrd="0" presId="urn:microsoft.com/office/officeart/2005/8/layout/vList3"/>
    <dgm:cxn modelId="{BCE1A251-E6D0-41AC-877C-0B39C6A1B525}" type="presParOf" srcId="{DDF790B8-5D70-486B-91DF-0DB41C5A534C}" destId="{C49EE096-0FC3-4C85-B44A-A822BD0831F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DF665A-1C10-46F6-A6DA-A810B2323CBC}" type="doc">
      <dgm:prSet loTypeId="urn:microsoft.com/office/officeart/2005/8/layout/vList3" loCatId="list" qsTypeId="urn:microsoft.com/office/officeart/2005/8/quickstyle/simple1" qsCatId="simple" csTypeId="urn:microsoft.com/office/officeart/2005/8/colors/accent2_1" csCatId="accent2" phldr="1"/>
      <dgm:spPr/>
      <dgm:t>
        <a:bodyPr/>
        <a:lstStyle/>
        <a:p>
          <a:endParaRPr lang="nl-BE"/>
        </a:p>
      </dgm:t>
    </dgm:pt>
    <dgm:pt modelId="{735A5677-CDB7-4571-973C-36FA323CA710}">
      <dgm:prSet/>
      <dgm:spPr/>
      <dgm:t>
        <a:bodyPr/>
        <a:lstStyle/>
        <a:p>
          <a:r>
            <a:rPr lang="nl-BE" b="1" dirty="0"/>
            <a:t>Grote verantwoordelijkheid voor lidstaten aan de grens met gebrekkige solidariteit in ruil</a:t>
          </a:r>
        </a:p>
      </dgm:t>
    </dgm:pt>
    <dgm:pt modelId="{B27E2DAC-D04B-4C4E-A5D6-0210BAA918D2}" type="parTrans" cxnId="{EE408942-978B-45AE-B10A-61DF5D39C2C5}">
      <dgm:prSet/>
      <dgm:spPr/>
      <dgm:t>
        <a:bodyPr/>
        <a:lstStyle/>
        <a:p>
          <a:endParaRPr lang="nl-BE"/>
        </a:p>
      </dgm:t>
    </dgm:pt>
    <dgm:pt modelId="{0A92E5B6-A67D-432C-8650-67FE9DBE8BA7}" type="sibTrans" cxnId="{EE408942-978B-45AE-B10A-61DF5D39C2C5}">
      <dgm:prSet/>
      <dgm:spPr/>
      <dgm:t>
        <a:bodyPr/>
        <a:lstStyle/>
        <a:p>
          <a:endParaRPr lang="nl-BE"/>
        </a:p>
      </dgm:t>
    </dgm:pt>
    <dgm:pt modelId="{CBCAA517-8461-47D1-B8C6-B06BF8E382AE}">
      <dgm:prSet/>
      <dgm:spPr/>
      <dgm:t>
        <a:bodyPr/>
        <a:lstStyle/>
        <a:p>
          <a:r>
            <a:rPr lang="nl-BE" b="0" dirty="0"/>
            <a:t>Massaal gebruik van detentie </a:t>
          </a:r>
          <a:endParaRPr lang="nl-BE" dirty="0"/>
        </a:p>
      </dgm:t>
    </dgm:pt>
    <dgm:pt modelId="{5356A333-347F-4270-B6E0-4683E6A81F6F}" type="parTrans" cxnId="{95083F1F-652B-4F5A-A7D2-FF7AF50A599C}">
      <dgm:prSet/>
      <dgm:spPr/>
      <dgm:t>
        <a:bodyPr/>
        <a:lstStyle/>
        <a:p>
          <a:endParaRPr lang="nl-BE"/>
        </a:p>
      </dgm:t>
    </dgm:pt>
    <dgm:pt modelId="{BAC0A3A6-AE78-4791-8170-C2DBEE5CAFE2}" type="sibTrans" cxnId="{95083F1F-652B-4F5A-A7D2-FF7AF50A599C}">
      <dgm:prSet/>
      <dgm:spPr/>
      <dgm:t>
        <a:bodyPr/>
        <a:lstStyle/>
        <a:p>
          <a:endParaRPr lang="nl-BE"/>
        </a:p>
      </dgm:t>
    </dgm:pt>
    <dgm:pt modelId="{D3E1FD15-31B4-4072-AB4B-A0CE49EEF497}">
      <dgm:prSet/>
      <dgm:spPr/>
      <dgm:t>
        <a:bodyPr/>
        <a:lstStyle/>
        <a:p>
          <a:r>
            <a:rPr lang="nl-BE" b="0" dirty="0"/>
            <a:t>Kortere termijnen en vrijblijvende opvangrichtlijn in tijden van non-implementatie</a:t>
          </a:r>
          <a:endParaRPr lang="nl-BE" dirty="0"/>
        </a:p>
      </dgm:t>
    </dgm:pt>
    <dgm:pt modelId="{4975AB24-8AC0-43A3-BA3C-FBF29A706ED9}" type="parTrans" cxnId="{7AFB3206-876D-4037-8971-F6567958E088}">
      <dgm:prSet/>
      <dgm:spPr/>
      <dgm:t>
        <a:bodyPr/>
        <a:lstStyle/>
        <a:p>
          <a:endParaRPr lang="nl-BE"/>
        </a:p>
      </dgm:t>
    </dgm:pt>
    <dgm:pt modelId="{CD2566ED-CBB3-4C27-B719-E0C06BF719E2}" type="sibTrans" cxnId="{7AFB3206-876D-4037-8971-F6567958E088}">
      <dgm:prSet/>
      <dgm:spPr/>
      <dgm:t>
        <a:bodyPr/>
        <a:lstStyle/>
        <a:p>
          <a:endParaRPr lang="nl-BE"/>
        </a:p>
      </dgm:t>
    </dgm:pt>
    <dgm:pt modelId="{00E23174-9B7F-46F2-B8EF-9824415E4D5E}">
      <dgm:prSet/>
      <dgm:spPr/>
      <dgm:t>
        <a:bodyPr/>
        <a:lstStyle/>
        <a:p>
          <a:r>
            <a:rPr lang="nl-BE" b="0" dirty="0"/>
            <a:t>Toename van technische weigeringsbeslissingen, onrealistische termijnen en </a:t>
          </a:r>
          <a:r>
            <a:rPr lang="nl-BE" b="0" dirty="0" err="1"/>
            <a:t>doolhofgewijze</a:t>
          </a:r>
          <a:r>
            <a:rPr lang="nl-BE" b="0" dirty="0"/>
            <a:t> procedures </a:t>
          </a:r>
          <a:endParaRPr lang="nl-BE" dirty="0"/>
        </a:p>
      </dgm:t>
    </dgm:pt>
    <dgm:pt modelId="{B5E2F5AA-B7E9-45A1-BB9D-A8B32AC0A6EF}" type="parTrans" cxnId="{4DBE91DC-46BF-4006-9661-6319E3448DFF}">
      <dgm:prSet/>
      <dgm:spPr/>
      <dgm:t>
        <a:bodyPr/>
        <a:lstStyle/>
        <a:p>
          <a:endParaRPr lang="nl-BE"/>
        </a:p>
      </dgm:t>
    </dgm:pt>
    <dgm:pt modelId="{63A83DDA-BEA8-4CBA-BDBD-74B22BB0399E}" type="sibTrans" cxnId="{4DBE91DC-46BF-4006-9661-6319E3448DFF}">
      <dgm:prSet/>
      <dgm:spPr/>
      <dgm:t>
        <a:bodyPr/>
        <a:lstStyle/>
        <a:p>
          <a:endParaRPr lang="nl-BE"/>
        </a:p>
      </dgm:t>
    </dgm:pt>
    <dgm:pt modelId="{2C35473B-B877-4A96-96A7-E204A49533D9}" type="pres">
      <dgm:prSet presAssocID="{ADDF665A-1C10-46F6-A6DA-A810B2323CBC}" presName="linearFlow" presStyleCnt="0">
        <dgm:presLayoutVars>
          <dgm:dir/>
          <dgm:resizeHandles val="exact"/>
        </dgm:presLayoutVars>
      </dgm:prSet>
      <dgm:spPr/>
    </dgm:pt>
    <dgm:pt modelId="{B01EAA37-E393-461D-B25A-4526B46620EA}" type="pres">
      <dgm:prSet presAssocID="{735A5677-CDB7-4571-973C-36FA323CA710}" presName="composite" presStyleCnt="0"/>
      <dgm:spPr/>
    </dgm:pt>
    <dgm:pt modelId="{CC779472-B553-443A-9DA3-59450F9A7990}" type="pres">
      <dgm:prSet presAssocID="{735A5677-CDB7-4571-973C-36FA323CA710}" presName="imgShp" presStyleLbl="fgImgPlace1" presStyleIdx="0" presStyleCnt="4"/>
      <dgm:spPr>
        <a:blipFill>
          <a:blip xmlns:r="http://schemas.openxmlformats.org/officeDocument/2006/relationships" r:embed="rId1"/>
          <a:srcRect/>
          <a:stretch>
            <a:fillRect l="-25000" r="-25000"/>
          </a:stretch>
        </a:blipFill>
      </dgm:spPr>
    </dgm:pt>
    <dgm:pt modelId="{E855E8F3-64B5-4FBC-98CE-DCCC7AB27FED}" type="pres">
      <dgm:prSet presAssocID="{735A5677-CDB7-4571-973C-36FA323CA710}" presName="txShp" presStyleLbl="node1" presStyleIdx="0" presStyleCnt="4">
        <dgm:presLayoutVars>
          <dgm:bulletEnabled val="1"/>
        </dgm:presLayoutVars>
      </dgm:prSet>
      <dgm:spPr/>
    </dgm:pt>
    <dgm:pt modelId="{8DB33667-6B10-4FEE-9D55-6066F92054EE}" type="pres">
      <dgm:prSet presAssocID="{0A92E5B6-A67D-432C-8650-67FE9DBE8BA7}" presName="spacing" presStyleCnt="0"/>
      <dgm:spPr/>
    </dgm:pt>
    <dgm:pt modelId="{0189C13E-97C0-4E44-8314-C347865CDDA9}" type="pres">
      <dgm:prSet presAssocID="{CBCAA517-8461-47D1-B8C6-B06BF8E382AE}" presName="composite" presStyleCnt="0"/>
      <dgm:spPr/>
    </dgm:pt>
    <dgm:pt modelId="{C3AFF258-6BB0-42D8-9276-4FAEB6E9AE9B}" type="pres">
      <dgm:prSet presAssocID="{CBCAA517-8461-47D1-B8C6-B06BF8E382AE}" presName="imgShp" presStyleLbl="fgImgPlace1" presStyleIdx="1" presStyleCnt="4"/>
      <dgm:spPr>
        <a:blipFill>
          <a:blip xmlns:r="http://schemas.openxmlformats.org/officeDocument/2006/relationships" r:embed="rId2"/>
          <a:srcRect/>
          <a:stretch>
            <a:fillRect l="-39000" r="-39000"/>
          </a:stretch>
        </a:blipFill>
      </dgm:spPr>
    </dgm:pt>
    <dgm:pt modelId="{045BABB7-FBE1-4B1B-B1CF-AB14695EB104}" type="pres">
      <dgm:prSet presAssocID="{CBCAA517-8461-47D1-B8C6-B06BF8E382AE}" presName="txShp" presStyleLbl="node1" presStyleIdx="1" presStyleCnt="4">
        <dgm:presLayoutVars>
          <dgm:bulletEnabled val="1"/>
        </dgm:presLayoutVars>
      </dgm:prSet>
      <dgm:spPr/>
    </dgm:pt>
    <dgm:pt modelId="{FC7BEF5A-D053-44C6-A28B-43F6DC5FCA62}" type="pres">
      <dgm:prSet presAssocID="{BAC0A3A6-AE78-4791-8170-C2DBEE5CAFE2}" presName="spacing" presStyleCnt="0"/>
      <dgm:spPr/>
    </dgm:pt>
    <dgm:pt modelId="{6806F2C4-DC06-4AE9-B30C-941DA601813E}" type="pres">
      <dgm:prSet presAssocID="{D3E1FD15-31B4-4072-AB4B-A0CE49EEF497}" presName="composite" presStyleCnt="0"/>
      <dgm:spPr/>
    </dgm:pt>
    <dgm:pt modelId="{C2D16ADC-2DBD-4B2D-B48F-78189BE9EF27}" type="pres">
      <dgm:prSet presAssocID="{D3E1FD15-31B4-4072-AB4B-A0CE49EEF497}" presName="imgShp" presStyleLbl="fgImgPlace1" presStyleIdx="2" presStyleCnt="4"/>
      <dgm:spPr>
        <a:blipFill>
          <a:blip xmlns:r="http://schemas.openxmlformats.org/officeDocument/2006/relationships" r:embed="rId3"/>
          <a:srcRect/>
          <a:stretch>
            <a:fillRect l="-25000" r="-25000"/>
          </a:stretch>
        </a:blipFill>
      </dgm:spPr>
    </dgm:pt>
    <dgm:pt modelId="{3172EACB-745C-42FB-8C3A-80B5E1861F42}" type="pres">
      <dgm:prSet presAssocID="{D3E1FD15-31B4-4072-AB4B-A0CE49EEF497}" presName="txShp" presStyleLbl="node1" presStyleIdx="2" presStyleCnt="4">
        <dgm:presLayoutVars>
          <dgm:bulletEnabled val="1"/>
        </dgm:presLayoutVars>
      </dgm:prSet>
      <dgm:spPr/>
    </dgm:pt>
    <dgm:pt modelId="{115EF5D0-E927-457E-8C11-ECE429EDFB2D}" type="pres">
      <dgm:prSet presAssocID="{CD2566ED-CBB3-4C27-B719-E0C06BF719E2}" presName="spacing" presStyleCnt="0"/>
      <dgm:spPr/>
    </dgm:pt>
    <dgm:pt modelId="{DDF790B8-5D70-486B-91DF-0DB41C5A534C}" type="pres">
      <dgm:prSet presAssocID="{00E23174-9B7F-46F2-B8EF-9824415E4D5E}" presName="composite" presStyleCnt="0"/>
      <dgm:spPr/>
    </dgm:pt>
    <dgm:pt modelId="{9B8C989F-4607-47AD-A413-6DC5D4B3A480}" type="pres">
      <dgm:prSet presAssocID="{00E23174-9B7F-46F2-B8EF-9824415E4D5E}" presName="imgShp" presStyleLbl="fgImgPlace1" presStyleIdx="3" presStyleCnt="4"/>
      <dgm:spPr>
        <a:blipFill>
          <a:blip xmlns:r="http://schemas.openxmlformats.org/officeDocument/2006/relationships" r:embed="rId4"/>
          <a:srcRect/>
          <a:stretch>
            <a:fillRect/>
          </a:stretch>
        </a:blipFill>
      </dgm:spPr>
    </dgm:pt>
    <dgm:pt modelId="{C49EE096-0FC3-4C85-B44A-A822BD0831FA}" type="pres">
      <dgm:prSet presAssocID="{00E23174-9B7F-46F2-B8EF-9824415E4D5E}" presName="txShp" presStyleLbl="node1" presStyleIdx="3" presStyleCnt="4">
        <dgm:presLayoutVars>
          <dgm:bulletEnabled val="1"/>
        </dgm:presLayoutVars>
      </dgm:prSet>
      <dgm:spPr/>
    </dgm:pt>
  </dgm:ptLst>
  <dgm:cxnLst>
    <dgm:cxn modelId="{7AFB3206-876D-4037-8971-F6567958E088}" srcId="{ADDF665A-1C10-46F6-A6DA-A810B2323CBC}" destId="{D3E1FD15-31B4-4072-AB4B-A0CE49EEF497}" srcOrd="2" destOrd="0" parTransId="{4975AB24-8AC0-43A3-BA3C-FBF29A706ED9}" sibTransId="{CD2566ED-CBB3-4C27-B719-E0C06BF719E2}"/>
    <dgm:cxn modelId="{3DC75407-74CB-4BB7-8C0E-477CAE32B5BF}" type="presOf" srcId="{00E23174-9B7F-46F2-B8EF-9824415E4D5E}" destId="{C49EE096-0FC3-4C85-B44A-A822BD0831FA}" srcOrd="0" destOrd="0" presId="urn:microsoft.com/office/officeart/2005/8/layout/vList3"/>
    <dgm:cxn modelId="{95083F1F-652B-4F5A-A7D2-FF7AF50A599C}" srcId="{ADDF665A-1C10-46F6-A6DA-A810B2323CBC}" destId="{CBCAA517-8461-47D1-B8C6-B06BF8E382AE}" srcOrd="1" destOrd="0" parTransId="{5356A333-347F-4270-B6E0-4683E6A81F6F}" sibTransId="{BAC0A3A6-AE78-4791-8170-C2DBEE5CAFE2}"/>
    <dgm:cxn modelId="{EE408942-978B-45AE-B10A-61DF5D39C2C5}" srcId="{ADDF665A-1C10-46F6-A6DA-A810B2323CBC}" destId="{735A5677-CDB7-4571-973C-36FA323CA710}" srcOrd="0" destOrd="0" parTransId="{B27E2DAC-D04B-4C4E-A5D6-0210BAA918D2}" sibTransId="{0A92E5B6-A67D-432C-8650-67FE9DBE8BA7}"/>
    <dgm:cxn modelId="{1C6E084C-531C-4301-95A6-39288A816B5B}" type="presOf" srcId="{735A5677-CDB7-4571-973C-36FA323CA710}" destId="{E855E8F3-64B5-4FBC-98CE-DCCC7AB27FED}" srcOrd="0" destOrd="0" presId="urn:microsoft.com/office/officeart/2005/8/layout/vList3"/>
    <dgm:cxn modelId="{F41936C8-C82D-4905-820D-F5A004301B13}" type="presOf" srcId="{D3E1FD15-31B4-4072-AB4B-A0CE49EEF497}" destId="{3172EACB-745C-42FB-8C3A-80B5E1861F42}" srcOrd="0" destOrd="0" presId="urn:microsoft.com/office/officeart/2005/8/layout/vList3"/>
    <dgm:cxn modelId="{02B690CC-4FA4-4D43-831B-B995ADD87E84}" type="presOf" srcId="{ADDF665A-1C10-46F6-A6DA-A810B2323CBC}" destId="{2C35473B-B877-4A96-96A7-E204A49533D9}" srcOrd="0" destOrd="0" presId="urn:microsoft.com/office/officeart/2005/8/layout/vList3"/>
    <dgm:cxn modelId="{4DBE91DC-46BF-4006-9661-6319E3448DFF}" srcId="{ADDF665A-1C10-46F6-A6DA-A810B2323CBC}" destId="{00E23174-9B7F-46F2-B8EF-9824415E4D5E}" srcOrd="3" destOrd="0" parTransId="{B5E2F5AA-B7E9-45A1-BB9D-A8B32AC0A6EF}" sibTransId="{63A83DDA-BEA8-4CBA-BDBD-74B22BB0399E}"/>
    <dgm:cxn modelId="{09E688E2-A92C-4B7A-9452-EC06F45A0AC6}" type="presOf" srcId="{CBCAA517-8461-47D1-B8C6-B06BF8E382AE}" destId="{045BABB7-FBE1-4B1B-B1CF-AB14695EB104}" srcOrd="0" destOrd="0" presId="urn:microsoft.com/office/officeart/2005/8/layout/vList3"/>
    <dgm:cxn modelId="{0E336C0E-D59B-4EE9-8DB3-5CE0F04548B1}" type="presParOf" srcId="{2C35473B-B877-4A96-96A7-E204A49533D9}" destId="{B01EAA37-E393-461D-B25A-4526B46620EA}" srcOrd="0" destOrd="0" presId="urn:microsoft.com/office/officeart/2005/8/layout/vList3"/>
    <dgm:cxn modelId="{56506AB7-B3DF-44A7-AC1E-763CB4CCA7A3}" type="presParOf" srcId="{B01EAA37-E393-461D-B25A-4526B46620EA}" destId="{CC779472-B553-443A-9DA3-59450F9A7990}" srcOrd="0" destOrd="0" presId="urn:microsoft.com/office/officeart/2005/8/layout/vList3"/>
    <dgm:cxn modelId="{5325ACF9-F79D-47D4-AFAF-FF2CB2C49289}" type="presParOf" srcId="{B01EAA37-E393-461D-B25A-4526B46620EA}" destId="{E855E8F3-64B5-4FBC-98CE-DCCC7AB27FED}" srcOrd="1" destOrd="0" presId="urn:microsoft.com/office/officeart/2005/8/layout/vList3"/>
    <dgm:cxn modelId="{D4843D29-54E7-47AC-B2B4-073600DB77FC}" type="presParOf" srcId="{2C35473B-B877-4A96-96A7-E204A49533D9}" destId="{8DB33667-6B10-4FEE-9D55-6066F92054EE}" srcOrd="1" destOrd="0" presId="urn:microsoft.com/office/officeart/2005/8/layout/vList3"/>
    <dgm:cxn modelId="{1327C53A-EACD-4255-BE47-5AA8DC3AA7D5}" type="presParOf" srcId="{2C35473B-B877-4A96-96A7-E204A49533D9}" destId="{0189C13E-97C0-4E44-8314-C347865CDDA9}" srcOrd="2" destOrd="0" presId="urn:microsoft.com/office/officeart/2005/8/layout/vList3"/>
    <dgm:cxn modelId="{4FB5E9A4-E43F-4094-B819-148AFDFF4859}" type="presParOf" srcId="{0189C13E-97C0-4E44-8314-C347865CDDA9}" destId="{C3AFF258-6BB0-42D8-9276-4FAEB6E9AE9B}" srcOrd="0" destOrd="0" presId="urn:microsoft.com/office/officeart/2005/8/layout/vList3"/>
    <dgm:cxn modelId="{177D64D9-4945-455D-8A23-9441A96CD77E}" type="presParOf" srcId="{0189C13E-97C0-4E44-8314-C347865CDDA9}" destId="{045BABB7-FBE1-4B1B-B1CF-AB14695EB104}" srcOrd="1" destOrd="0" presId="urn:microsoft.com/office/officeart/2005/8/layout/vList3"/>
    <dgm:cxn modelId="{CBFFFD64-D7C2-46CD-B1E7-C6CCBE15DCF9}" type="presParOf" srcId="{2C35473B-B877-4A96-96A7-E204A49533D9}" destId="{FC7BEF5A-D053-44C6-A28B-43F6DC5FCA62}" srcOrd="3" destOrd="0" presId="urn:microsoft.com/office/officeart/2005/8/layout/vList3"/>
    <dgm:cxn modelId="{F0E279D7-6A78-4A27-AAA4-1589EBBD83DE}" type="presParOf" srcId="{2C35473B-B877-4A96-96A7-E204A49533D9}" destId="{6806F2C4-DC06-4AE9-B30C-941DA601813E}" srcOrd="4" destOrd="0" presId="urn:microsoft.com/office/officeart/2005/8/layout/vList3"/>
    <dgm:cxn modelId="{C174D7F8-F290-409A-8F02-4CC8D6031D8C}" type="presParOf" srcId="{6806F2C4-DC06-4AE9-B30C-941DA601813E}" destId="{C2D16ADC-2DBD-4B2D-B48F-78189BE9EF27}" srcOrd="0" destOrd="0" presId="urn:microsoft.com/office/officeart/2005/8/layout/vList3"/>
    <dgm:cxn modelId="{19320715-5FD9-41D1-90F3-40EC14DDACEF}" type="presParOf" srcId="{6806F2C4-DC06-4AE9-B30C-941DA601813E}" destId="{3172EACB-745C-42FB-8C3A-80B5E1861F42}" srcOrd="1" destOrd="0" presId="urn:microsoft.com/office/officeart/2005/8/layout/vList3"/>
    <dgm:cxn modelId="{030DD823-B4B0-4A41-B095-1B497D2BE4CA}" type="presParOf" srcId="{2C35473B-B877-4A96-96A7-E204A49533D9}" destId="{115EF5D0-E927-457E-8C11-ECE429EDFB2D}" srcOrd="5" destOrd="0" presId="urn:microsoft.com/office/officeart/2005/8/layout/vList3"/>
    <dgm:cxn modelId="{8E422024-60E1-484B-B185-F31EDE4DB772}" type="presParOf" srcId="{2C35473B-B877-4A96-96A7-E204A49533D9}" destId="{DDF790B8-5D70-486B-91DF-0DB41C5A534C}" srcOrd="6" destOrd="0" presId="urn:microsoft.com/office/officeart/2005/8/layout/vList3"/>
    <dgm:cxn modelId="{6470EAB1-AD37-4FE9-A597-4E6E95A37674}" type="presParOf" srcId="{DDF790B8-5D70-486B-91DF-0DB41C5A534C}" destId="{9B8C989F-4607-47AD-A413-6DC5D4B3A480}" srcOrd="0" destOrd="0" presId="urn:microsoft.com/office/officeart/2005/8/layout/vList3"/>
    <dgm:cxn modelId="{BCE1A251-E6D0-41AC-877C-0B39C6A1B525}" type="presParOf" srcId="{DDF790B8-5D70-486B-91DF-0DB41C5A534C}" destId="{C49EE096-0FC3-4C85-B44A-A822BD0831F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DF665A-1C10-46F6-A6DA-A810B2323CBC}" type="doc">
      <dgm:prSet loTypeId="urn:microsoft.com/office/officeart/2005/8/layout/vList3" loCatId="list" qsTypeId="urn:microsoft.com/office/officeart/2005/8/quickstyle/simple1" qsCatId="simple" csTypeId="urn:microsoft.com/office/officeart/2005/8/colors/accent2_1" csCatId="accent2" phldr="1"/>
      <dgm:spPr/>
      <dgm:t>
        <a:bodyPr/>
        <a:lstStyle/>
        <a:p>
          <a:endParaRPr lang="nl-BE"/>
        </a:p>
      </dgm:t>
    </dgm:pt>
    <dgm:pt modelId="{735A5677-CDB7-4571-973C-36FA323CA710}">
      <dgm:prSet/>
      <dgm:spPr/>
      <dgm:t>
        <a:bodyPr/>
        <a:lstStyle/>
        <a:p>
          <a:r>
            <a:rPr lang="nl-BE" b="0" dirty="0"/>
            <a:t>Grote verantwoordelijkheid voor lidstaten aan de grens met gebrekkige solidariteit in ruil</a:t>
          </a:r>
          <a:endParaRPr lang="nl-BE" dirty="0"/>
        </a:p>
      </dgm:t>
    </dgm:pt>
    <dgm:pt modelId="{B27E2DAC-D04B-4C4E-A5D6-0210BAA918D2}" type="parTrans" cxnId="{EE408942-978B-45AE-B10A-61DF5D39C2C5}">
      <dgm:prSet/>
      <dgm:spPr/>
      <dgm:t>
        <a:bodyPr/>
        <a:lstStyle/>
        <a:p>
          <a:endParaRPr lang="nl-BE"/>
        </a:p>
      </dgm:t>
    </dgm:pt>
    <dgm:pt modelId="{0A92E5B6-A67D-432C-8650-67FE9DBE8BA7}" type="sibTrans" cxnId="{EE408942-978B-45AE-B10A-61DF5D39C2C5}">
      <dgm:prSet/>
      <dgm:spPr/>
      <dgm:t>
        <a:bodyPr/>
        <a:lstStyle/>
        <a:p>
          <a:endParaRPr lang="nl-BE"/>
        </a:p>
      </dgm:t>
    </dgm:pt>
    <dgm:pt modelId="{CBCAA517-8461-47D1-B8C6-B06BF8E382AE}">
      <dgm:prSet/>
      <dgm:spPr/>
      <dgm:t>
        <a:bodyPr/>
        <a:lstStyle/>
        <a:p>
          <a:r>
            <a:rPr lang="nl-BE" b="1" dirty="0"/>
            <a:t>Massaal gebruik van detentie </a:t>
          </a:r>
        </a:p>
      </dgm:t>
    </dgm:pt>
    <dgm:pt modelId="{5356A333-347F-4270-B6E0-4683E6A81F6F}" type="parTrans" cxnId="{95083F1F-652B-4F5A-A7D2-FF7AF50A599C}">
      <dgm:prSet/>
      <dgm:spPr/>
      <dgm:t>
        <a:bodyPr/>
        <a:lstStyle/>
        <a:p>
          <a:endParaRPr lang="nl-BE"/>
        </a:p>
      </dgm:t>
    </dgm:pt>
    <dgm:pt modelId="{BAC0A3A6-AE78-4791-8170-C2DBEE5CAFE2}" type="sibTrans" cxnId="{95083F1F-652B-4F5A-A7D2-FF7AF50A599C}">
      <dgm:prSet/>
      <dgm:spPr/>
      <dgm:t>
        <a:bodyPr/>
        <a:lstStyle/>
        <a:p>
          <a:endParaRPr lang="nl-BE"/>
        </a:p>
      </dgm:t>
    </dgm:pt>
    <dgm:pt modelId="{D3E1FD15-31B4-4072-AB4B-A0CE49EEF497}">
      <dgm:prSet/>
      <dgm:spPr/>
      <dgm:t>
        <a:bodyPr/>
        <a:lstStyle/>
        <a:p>
          <a:r>
            <a:rPr lang="nl-BE" b="0" dirty="0"/>
            <a:t>Kortere termijnen en vrijblijvende opvangrichtlijn in tijden van non-implementatie</a:t>
          </a:r>
          <a:endParaRPr lang="nl-BE" dirty="0"/>
        </a:p>
      </dgm:t>
    </dgm:pt>
    <dgm:pt modelId="{4975AB24-8AC0-43A3-BA3C-FBF29A706ED9}" type="parTrans" cxnId="{7AFB3206-876D-4037-8971-F6567958E088}">
      <dgm:prSet/>
      <dgm:spPr/>
      <dgm:t>
        <a:bodyPr/>
        <a:lstStyle/>
        <a:p>
          <a:endParaRPr lang="nl-BE"/>
        </a:p>
      </dgm:t>
    </dgm:pt>
    <dgm:pt modelId="{CD2566ED-CBB3-4C27-B719-E0C06BF719E2}" type="sibTrans" cxnId="{7AFB3206-876D-4037-8971-F6567958E088}">
      <dgm:prSet/>
      <dgm:spPr/>
      <dgm:t>
        <a:bodyPr/>
        <a:lstStyle/>
        <a:p>
          <a:endParaRPr lang="nl-BE"/>
        </a:p>
      </dgm:t>
    </dgm:pt>
    <dgm:pt modelId="{00E23174-9B7F-46F2-B8EF-9824415E4D5E}">
      <dgm:prSet/>
      <dgm:spPr/>
      <dgm:t>
        <a:bodyPr/>
        <a:lstStyle/>
        <a:p>
          <a:r>
            <a:rPr lang="nl-BE" b="0" dirty="0"/>
            <a:t>Toename van technische weigeringsbeslissingen, onrealistische termijnen en </a:t>
          </a:r>
          <a:r>
            <a:rPr lang="nl-BE" b="0" dirty="0" err="1"/>
            <a:t>doolhofgewijze</a:t>
          </a:r>
          <a:r>
            <a:rPr lang="nl-BE" b="0" dirty="0"/>
            <a:t> procedures </a:t>
          </a:r>
          <a:endParaRPr lang="nl-BE" dirty="0"/>
        </a:p>
      </dgm:t>
    </dgm:pt>
    <dgm:pt modelId="{B5E2F5AA-B7E9-45A1-BB9D-A8B32AC0A6EF}" type="parTrans" cxnId="{4DBE91DC-46BF-4006-9661-6319E3448DFF}">
      <dgm:prSet/>
      <dgm:spPr/>
      <dgm:t>
        <a:bodyPr/>
        <a:lstStyle/>
        <a:p>
          <a:endParaRPr lang="nl-BE"/>
        </a:p>
      </dgm:t>
    </dgm:pt>
    <dgm:pt modelId="{63A83DDA-BEA8-4CBA-BDBD-74B22BB0399E}" type="sibTrans" cxnId="{4DBE91DC-46BF-4006-9661-6319E3448DFF}">
      <dgm:prSet/>
      <dgm:spPr/>
      <dgm:t>
        <a:bodyPr/>
        <a:lstStyle/>
        <a:p>
          <a:endParaRPr lang="nl-BE"/>
        </a:p>
      </dgm:t>
    </dgm:pt>
    <dgm:pt modelId="{2C35473B-B877-4A96-96A7-E204A49533D9}" type="pres">
      <dgm:prSet presAssocID="{ADDF665A-1C10-46F6-A6DA-A810B2323CBC}" presName="linearFlow" presStyleCnt="0">
        <dgm:presLayoutVars>
          <dgm:dir/>
          <dgm:resizeHandles val="exact"/>
        </dgm:presLayoutVars>
      </dgm:prSet>
      <dgm:spPr/>
    </dgm:pt>
    <dgm:pt modelId="{B01EAA37-E393-461D-B25A-4526B46620EA}" type="pres">
      <dgm:prSet presAssocID="{735A5677-CDB7-4571-973C-36FA323CA710}" presName="composite" presStyleCnt="0"/>
      <dgm:spPr/>
    </dgm:pt>
    <dgm:pt modelId="{CC779472-B553-443A-9DA3-59450F9A7990}" type="pres">
      <dgm:prSet presAssocID="{735A5677-CDB7-4571-973C-36FA323CA710}" presName="imgShp" presStyleLbl="fgImgPlace1" presStyleIdx="0" presStyleCnt="4"/>
      <dgm:spPr>
        <a:blipFill>
          <a:blip xmlns:r="http://schemas.openxmlformats.org/officeDocument/2006/relationships" r:embed="rId1"/>
          <a:srcRect/>
          <a:stretch>
            <a:fillRect l="-25000" r="-25000"/>
          </a:stretch>
        </a:blipFill>
      </dgm:spPr>
    </dgm:pt>
    <dgm:pt modelId="{E855E8F3-64B5-4FBC-98CE-DCCC7AB27FED}" type="pres">
      <dgm:prSet presAssocID="{735A5677-CDB7-4571-973C-36FA323CA710}" presName="txShp" presStyleLbl="node1" presStyleIdx="0" presStyleCnt="4">
        <dgm:presLayoutVars>
          <dgm:bulletEnabled val="1"/>
        </dgm:presLayoutVars>
      </dgm:prSet>
      <dgm:spPr/>
    </dgm:pt>
    <dgm:pt modelId="{8DB33667-6B10-4FEE-9D55-6066F92054EE}" type="pres">
      <dgm:prSet presAssocID="{0A92E5B6-A67D-432C-8650-67FE9DBE8BA7}" presName="spacing" presStyleCnt="0"/>
      <dgm:spPr/>
    </dgm:pt>
    <dgm:pt modelId="{0189C13E-97C0-4E44-8314-C347865CDDA9}" type="pres">
      <dgm:prSet presAssocID="{CBCAA517-8461-47D1-B8C6-B06BF8E382AE}" presName="composite" presStyleCnt="0"/>
      <dgm:spPr/>
    </dgm:pt>
    <dgm:pt modelId="{C3AFF258-6BB0-42D8-9276-4FAEB6E9AE9B}" type="pres">
      <dgm:prSet presAssocID="{CBCAA517-8461-47D1-B8C6-B06BF8E382AE}" presName="imgShp" presStyleLbl="fgImgPlace1" presStyleIdx="1" presStyleCnt="4"/>
      <dgm:spPr>
        <a:blipFill>
          <a:blip xmlns:r="http://schemas.openxmlformats.org/officeDocument/2006/relationships" r:embed="rId2"/>
          <a:srcRect/>
          <a:stretch>
            <a:fillRect l="-39000" r="-39000"/>
          </a:stretch>
        </a:blipFill>
      </dgm:spPr>
    </dgm:pt>
    <dgm:pt modelId="{045BABB7-FBE1-4B1B-B1CF-AB14695EB104}" type="pres">
      <dgm:prSet presAssocID="{CBCAA517-8461-47D1-B8C6-B06BF8E382AE}" presName="txShp" presStyleLbl="node1" presStyleIdx="1" presStyleCnt="4">
        <dgm:presLayoutVars>
          <dgm:bulletEnabled val="1"/>
        </dgm:presLayoutVars>
      </dgm:prSet>
      <dgm:spPr/>
    </dgm:pt>
    <dgm:pt modelId="{FC7BEF5A-D053-44C6-A28B-43F6DC5FCA62}" type="pres">
      <dgm:prSet presAssocID="{BAC0A3A6-AE78-4791-8170-C2DBEE5CAFE2}" presName="spacing" presStyleCnt="0"/>
      <dgm:spPr/>
    </dgm:pt>
    <dgm:pt modelId="{6806F2C4-DC06-4AE9-B30C-941DA601813E}" type="pres">
      <dgm:prSet presAssocID="{D3E1FD15-31B4-4072-AB4B-A0CE49EEF497}" presName="composite" presStyleCnt="0"/>
      <dgm:spPr/>
    </dgm:pt>
    <dgm:pt modelId="{C2D16ADC-2DBD-4B2D-B48F-78189BE9EF27}" type="pres">
      <dgm:prSet presAssocID="{D3E1FD15-31B4-4072-AB4B-A0CE49EEF497}" presName="imgShp" presStyleLbl="fgImgPlace1" presStyleIdx="2" presStyleCnt="4"/>
      <dgm:spPr>
        <a:blipFill>
          <a:blip xmlns:r="http://schemas.openxmlformats.org/officeDocument/2006/relationships" r:embed="rId3"/>
          <a:srcRect/>
          <a:stretch>
            <a:fillRect l="-25000" r="-25000"/>
          </a:stretch>
        </a:blipFill>
      </dgm:spPr>
    </dgm:pt>
    <dgm:pt modelId="{3172EACB-745C-42FB-8C3A-80B5E1861F42}" type="pres">
      <dgm:prSet presAssocID="{D3E1FD15-31B4-4072-AB4B-A0CE49EEF497}" presName="txShp" presStyleLbl="node1" presStyleIdx="2" presStyleCnt="4">
        <dgm:presLayoutVars>
          <dgm:bulletEnabled val="1"/>
        </dgm:presLayoutVars>
      </dgm:prSet>
      <dgm:spPr/>
    </dgm:pt>
    <dgm:pt modelId="{115EF5D0-E927-457E-8C11-ECE429EDFB2D}" type="pres">
      <dgm:prSet presAssocID="{CD2566ED-CBB3-4C27-B719-E0C06BF719E2}" presName="spacing" presStyleCnt="0"/>
      <dgm:spPr/>
    </dgm:pt>
    <dgm:pt modelId="{DDF790B8-5D70-486B-91DF-0DB41C5A534C}" type="pres">
      <dgm:prSet presAssocID="{00E23174-9B7F-46F2-B8EF-9824415E4D5E}" presName="composite" presStyleCnt="0"/>
      <dgm:spPr/>
    </dgm:pt>
    <dgm:pt modelId="{9B8C989F-4607-47AD-A413-6DC5D4B3A480}" type="pres">
      <dgm:prSet presAssocID="{00E23174-9B7F-46F2-B8EF-9824415E4D5E}" presName="imgShp" presStyleLbl="fgImgPlace1" presStyleIdx="3" presStyleCnt="4"/>
      <dgm:spPr>
        <a:blipFill>
          <a:blip xmlns:r="http://schemas.openxmlformats.org/officeDocument/2006/relationships" r:embed="rId4"/>
          <a:srcRect/>
          <a:stretch>
            <a:fillRect/>
          </a:stretch>
        </a:blipFill>
      </dgm:spPr>
    </dgm:pt>
    <dgm:pt modelId="{C49EE096-0FC3-4C85-B44A-A822BD0831FA}" type="pres">
      <dgm:prSet presAssocID="{00E23174-9B7F-46F2-B8EF-9824415E4D5E}" presName="txShp" presStyleLbl="node1" presStyleIdx="3" presStyleCnt="4">
        <dgm:presLayoutVars>
          <dgm:bulletEnabled val="1"/>
        </dgm:presLayoutVars>
      </dgm:prSet>
      <dgm:spPr/>
    </dgm:pt>
  </dgm:ptLst>
  <dgm:cxnLst>
    <dgm:cxn modelId="{7AFB3206-876D-4037-8971-F6567958E088}" srcId="{ADDF665A-1C10-46F6-A6DA-A810B2323CBC}" destId="{D3E1FD15-31B4-4072-AB4B-A0CE49EEF497}" srcOrd="2" destOrd="0" parTransId="{4975AB24-8AC0-43A3-BA3C-FBF29A706ED9}" sibTransId="{CD2566ED-CBB3-4C27-B719-E0C06BF719E2}"/>
    <dgm:cxn modelId="{3DC75407-74CB-4BB7-8C0E-477CAE32B5BF}" type="presOf" srcId="{00E23174-9B7F-46F2-B8EF-9824415E4D5E}" destId="{C49EE096-0FC3-4C85-B44A-A822BD0831FA}" srcOrd="0" destOrd="0" presId="urn:microsoft.com/office/officeart/2005/8/layout/vList3"/>
    <dgm:cxn modelId="{95083F1F-652B-4F5A-A7D2-FF7AF50A599C}" srcId="{ADDF665A-1C10-46F6-A6DA-A810B2323CBC}" destId="{CBCAA517-8461-47D1-B8C6-B06BF8E382AE}" srcOrd="1" destOrd="0" parTransId="{5356A333-347F-4270-B6E0-4683E6A81F6F}" sibTransId="{BAC0A3A6-AE78-4791-8170-C2DBEE5CAFE2}"/>
    <dgm:cxn modelId="{EE408942-978B-45AE-B10A-61DF5D39C2C5}" srcId="{ADDF665A-1C10-46F6-A6DA-A810B2323CBC}" destId="{735A5677-CDB7-4571-973C-36FA323CA710}" srcOrd="0" destOrd="0" parTransId="{B27E2DAC-D04B-4C4E-A5D6-0210BAA918D2}" sibTransId="{0A92E5B6-A67D-432C-8650-67FE9DBE8BA7}"/>
    <dgm:cxn modelId="{1C6E084C-531C-4301-95A6-39288A816B5B}" type="presOf" srcId="{735A5677-CDB7-4571-973C-36FA323CA710}" destId="{E855E8F3-64B5-4FBC-98CE-DCCC7AB27FED}" srcOrd="0" destOrd="0" presId="urn:microsoft.com/office/officeart/2005/8/layout/vList3"/>
    <dgm:cxn modelId="{F41936C8-C82D-4905-820D-F5A004301B13}" type="presOf" srcId="{D3E1FD15-31B4-4072-AB4B-A0CE49EEF497}" destId="{3172EACB-745C-42FB-8C3A-80B5E1861F42}" srcOrd="0" destOrd="0" presId="urn:microsoft.com/office/officeart/2005/8/layout/vList3"/>
    <dgm:cxn modelId="{02B690CC-4FA4-4D43-831B-B995ADD87E84}" type="presOf" srcId="{ADDF665A-1C10-46F6-A6DA-A810B2323CBC}" destId="{2C35473B-B877-4A96-96A7-E204A49533D9}" srcOrd="0" destOrd="0" presId="urn:microsoft.com/office/officeart/2005/8/layout/vList3"/>
    <dgm:cxn modelId="{4DBE91DC-46BF-4006-9661-6319E3448DFF}" srcId="{ADDF665A-1C10-46F6-A6DA-A810B2323CBC}" destId="{00E23174-9B7F-46F2-B8EF-9824415E4D5E}" srcOrd="3" destOrd="0" parTransId="{B5E2F5AA-B7E9-45A1-BB9D-A8B32AC0A6EF}" sibTransId="{63A83DDA-BEA8-4CBA-BDBD-74B22BB0399E}"/>
    <dgm:cxn modelId="{09E688E2-A92C-4B7A-9452-EC06F45A0AC6}" type="presOf" srcId="{CBCAA517-8461-47D1-B8C6-B06BF8E382AE}" destId="{045BABB7-FBE1-4B1B-B1CF-AB14695EB104}" srcOrd="0" destOrd="0" presId="urn:microsoft.com/office/officeart/2005/8/layout/vList3"/>
    <dgm:cxn modelId="{0E336C0E-D59B-4EE9-8DB3-5CE0F04548B1}" type="presParOf" srcId="{2C35473B-B877-4A96-96A7-E204A49533D9}" destId="{B01EAA37-E393-461D-B25A-4526B46620EA}" srcOrd="0" destOrd="0" presId="urn:microsoft.com/office/officeart/2005/8/layout/vList3"/>
    <dgm:cxn modelId="{56506AB7-B3DF-44A7-AC1E-763CB4CCA7A3}" type="presParOf" srcId="{B01EAA37-E393-461D-B25A-4526B46620EA}" destId="{CC779472-B553-443A-9DA3-59450F9A7990}" srcOrd="0" destOrd="0" presId="urn:microsoft.com/office/officeart/2005/8/layout/vList3"/>
    <dgm:cxn modelId="{5325ACF9-F79D-47D4-AFAF-FF2CB2C49289}" type="presParOf" srcId="{B01EAA37-E393-461D-B25A-4526B46620EA}" destId="{E855E8F3-64B5-4FBC-98CE-DCCC7AB27FED}" srcOrd="1" destOrd="0" presId="urn:microsoft.com/office/officeart/2005/8/layout/vList3"/>
    <dgm:cxn modelId="{D4843D29-54E7-47AC-B2B4-073600DB77FC}" type="presParOf" srcId="{2C35473B-B877-4A96-96A7-E204A49533D9}" destId="{8DB33667-6B10-4FEE-9D55-6066F92054EE}" srcOrd="1" destOrd="0" presId="urn:microsoft.com/office/officeart/2005/8/layout/vList3"/>
    <dgm:cxn modelId="{1327C53A-EACD-4255-BE47-5AA8DC3AA7D5}" type="presParOf" srcId="{2C35473B-B877-4A96-96A7-E204A49533D9}" destId="{0189C13E-97C0-4E44-8314-C347865CDDA9}" srcOrd="2" destOrd="0" presId="urn:microsoft.com/office/officeart/2005/8/layout/vList3"/>
    <dgm:cxn modelId="{4FB5E9A4-E43F-4094-B819-148AFDFF4859}" type="presParOf" srcId="{0189C13E-97C0-4E44-8314-C347865CDDA9}" destId="{C3AFF258-6BB0-42D8-9276-4FAEB6E9AE9B}" srcOrd="0" destOrd="0" presId="urn:microsoft.com/office/officeart/2005/8/layout/vList3"/>
    <dgm:cxn modelId="{177D64D9-4945-455D-8A23-9441A96CD77E}" type="presParOf" srcId="{0189C13E-97C0-4E44-8314-C347865CDDA9}" destId="{045BABB7-FBE1-4B1B-B1CF-AB14695EB104}" srcOrd="1" destOrd="0" presId="urn:microsoft.com/office/officeart/2005/8/layout/vList3"/>
    <dgm:cxn modelId="{CBFFFD64-D7C2-46CD-B1E7-C6CCBE15DCF9}" type="presParOf" srcId="{2C35473B-B877-4A96-96A7-E204A49533D9}" destId="{FC7BEF5A-D053-44C6-A28B-43F6DC5FCA62}" srcOrd="3" destOrd="0" presId="urn:microsoft.com/office/officeart/2005/8/layout/vList3"/>
    <dgm:cxn modelId="{F0E279D7-6A78-4A27-AAA4-1589EBBD83DE}" type="presParOf" srcId="{2C35473B-B877-4A96-96A7-E204A49533D9}" destId="{6806F2C4-DC06-4AE9-B30C-941DA601813E}" srcOrd="4" destOrd="0" presId="urn:microsoft.com/office/officeart/2005/8/layout/vList3"/>
    <dgm:cxn modelId="{C174D7F8-F290-409A-8F02-4CC8D6031D8C}" type="presParOf" srcId="{6806F2C4-DC06-4AE9-B30C-941DA601813E}" destId="{C2D16ADC-2DBD-4B2D-B48F-78189BE9EF27}" srcOrd="0" destOrd="0" presId="urn:microsoft.com/office/officeart/2005/8/layout/vList3"/>
    <dgm:cxn modelId="{19320715-5FD9-41D1-90F3-40EC14DDACEF}" type="presParOf" srcId="{6806F2C4-DC06-4AE9-B30C-941DA601813E}" destId="{3172EACB-745C-42FB-8C3A-80B5E1861F42}" srcOrd="1" destOrd="0" presId="urn:microsoft.com/office/officeart/2005/8/layout/vList3"/>
    <dgm:cxn modelId="{030DD823-B4B0-4A41-B095-1B497D2BE4CA}" type="presParOf" srcId="{2C35473B-B877-4A96-96A7-E204A49533D9}" destId="{115EF5D0-E927-457E-8C11-ECE429EDFB2D}" srcOrd="5" destOrd="0" presId="urn:microsoft.com/office/officeart/2005/8/layout/vList3"/>
    <dgm:cxn modelId="{8E422024-60E1-484B-B185-F31EDE4DB772}" type="presParOf" srcId="{2C35473B-B877-4A96-96A7-E204A49533D9}" destId="{DDF790B8-5D70-486B-91DF-0DB41C5A534C}" srcOrd="6" destOrd="0" presId="urn:microsoft.com/office/officeart/2005/8/layout/vList3"/>
    <dgm:cxn modelId="{6470EAB1-AD37-4FE9-A597-4E6E95A37674}" type="presParOf" srcId="{DDF790B8-5D70-486B-91DF-0DB41C5A534C}" destId="{9B8C989F-4607-47AD-A413-6DC5D4B3A480}" srcOrd="0" destOrd="0" presId="urn:microsoft.com/office/officeart/2005/8/layout/vList3"/>
    <dgm:cxn modelId="{BCE1A251-E6D0-41AC-877C-0B39C6A1B525}" type="presParOf" srcId="{DDF790B8-5D70-486B-91DF-0DB41C5A534C}" destId="{C49EE096-0FC3-4C85-B44A-A822BD0831F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DF665A-1C10-46F6-A6DA-A810B2323CBC}" type="doc">
      <dgm:prSet loTypeId="urn:microsoft.com/office/officeart/2005/8/layout/vList3" loCatId="list" qsTypeId="urn:microsoft.com/office/officeart/2005/8/quickstyle/simple1" qsCatId="simple" csTypeId="urn:microsoft.com/office/officeart/2005/8/colors/accent2_1" csCatId="accent2" phldr="1"/>
      <dgm:spPr/>
      <dgm:t>
        <a:bodyPr/>
        <a:lstStyle/>
        <a:p>
          <a:endParaRPr lang="nl-BE"/>
        </a:p>
      </dgm:t>
    </dgm:pt>
    <dgm:pt modelId="{735A5677-CDB7-4571-973C-36FA323CA710}">
      <dgm:prSet/>
      <dgm:spPr/>
      <dgm:t>
        <a:bodyPr/>
        <a:lstStyle/>
        <a:p>
          <a:r>
            <a:rPr lang="nl-BE" b="0" dirty="0"/>
            <a:t>Grote verantwoordelijkheid voor lidstaten aan de grens met gebrekkige solidariteit in ruil</a:t>
          </a:r>
          <a:endParaRPr lang="nl-BE" dirty="0"/>
        </a:p>
      </dgm:t>
    </dgm:pt>
    <dgm:pt modelId="{B27E2DAC-D04B-4C4E-A5D6-0210BAA918D2}" type="parTrans" cxnId="{EE408942-978B-45AE-B10A-61DF5D39C2C5}">
      <dgm:prSet/>
      <dgm:spPr/>
      <dgm:t>
        <a:bodyPr/>
        <a:lstStyle/>
        <a:p>
          <a:endParaRPr lang="nl-BE"/>
        </a:p>
      </dgm:t>
    </dgm:pt>
    <dgm:pt modelId="{0A92E5B6-A67D-432C-8650-67FE9DBE8BA7}" type="sibTrans" cxnId="{EE408942-978B-45AE-B10A-61DF5D39C2C5}">
      <dgm:prSet/>
      <dgm:spPr/>
      <dgm:t>
        <a:bodyPr/>
        <a:lstStyle/>
        <a:p>
          <a:endParaRPr lang="nl-BE"/>
        </a:p>
      </dgm:t>
    </dgm:pt>
    <dgm:pt modelId="{CBCAA517-8461-47D1-B8C6-B06BF8E382AE}">
      <dgm:prSet/>
      <dgm:spPr/>
      <dgm:t>
        <a:bodyPr/>
        <a:lstStyle/>
        <a:p>
          <a:r>
            <a:rPr lang="nl-BE" b="0" dirty="0"/>
            <a:t>Massaal gebruik van detentie </a:t>
          </a:r>
          <a:endParaRPr lang="nl-BE" dirty="0"/>
        </a:p>
      </dgm:t>
    </dgm:pt>
    <dgm:pt modelId="{5356A333-347F-4270-B6E0-4683E6A81F6F}" type="parTrans" cxnId="{95083F1F-652B-4F5A-A7D2-FF7AF50A599C}">
      <dgm:prSet/>
      <dgm:spPr/>
      <dgm:t>
        <a:bodyPr/>
        <a:lstStyle/>
        <a:p>
          <a:endParaRPr lang="nl-BE"/>
        </a:p>
      </dgm:t>
    </dgm:pt>
    <dgm:pt modelId="{BAC0A3A6-AE78-4791-8170-C2DBEE5CAFE2}" type="sibTrans" cxnId="{95083F1F-652B-4F5A-A7D2-FF7AF50A599C}">
      <dgm:prSet/>
      <dgm:spPr/>
      <dgm:t>
        <a:bodyPr/>
        <a:lstStyle/>
        <a:p>
          <a:endParaRPr lang="nl-BE"/>
        </a:p>
      </dgm:t>
    </dgm:pt>
    <dgm:pt modelId="{D3E1FD15-31B4-4072-AB4B-A0CE49EEF497}">
      <dgm:prSet/>
      <dgm:spPr/>
      <dgm:t>
        <a:bodyPr/>
        <a:lstStyle/>
        <a:p>
          <a:r>
            <a:rPr lang="nl-BE" b="1" dirty="0"/>
            <a:t>Kortere termijnen en vrijblijvende opvangrichtlijn in tijden van non-implementatie</a:t>
          </a:r>
        </a:p>
      </dgm:t>
    </dgm:pt>
    <dgm:pt modelId="{4975AB24-8AC0-43A3-BA3C-FBF29A706ED9}" type="parTrans" cxnId="{7AFB3206-876D-4037-8971-F6567958E088}">
      <dgm:prSet/>
      <dgm:spPr/>
      <dgm:t>
        <a:bodyPr/>
        <a:lstStyle/>
        <a:p>
          <a:endParaRPr lang="nl-BE"/>
        </a:p>
      </dgm:t>
    </dgm:pt>
    <dgm:pt modelId="{CD2566ED-CBB3-4C27-B719-E0C06BF719E2}" type="sibTrans" cxnId="{7AFB3206-876D-4037-8971-F6567958E088}">
      <dgm:prSet/>
      <dgm:spPr/>
      <dgm:t>
        <a:bodyPr/>
        <a:lstStyle/>
        <a:p>
          <a:endParaRPr lang="nl-BE"/>
        </a:p>
      </dgm:t>
    </dgm:pt>
    <dgm:pt modelId="{00E23174-9B7F-46F2-B8EF-9824415E4D5E}">
      <dgm:prSet/>
      <dgm:spPr/>
      <dgm:t>
        <a:bodyPr/>
        <a:lstStyle/>
        <a:p>
          <a:r>
            <a:rPr lang="nl-BE" b="0" dirty="0"/>
            <a:t>Toename van technische weigeringsbeslissingen, onrealistische termijnen en </a:t>
          </a:r>
          <a:r>
            <a:rPr lang="nl-BE" b="0" dirty="0" err="1"/>
            <a:t>doolhofgewijze</a:t>
          </a:r>
          <a:r>
            <a:rPr lang="nl-BE" b="0" dirty="0"/>
            <a:t> procedures </a:t>
          </a:r>
          <a:endParaRPr lang="nl-BE" dirty="0"/>
        </a:p>
      </dgm:t>
    </dgm:pt>
    <dgm:pt modelId="{B5E2F5AA-B7E9-45A1-BB9D-A8B32AC0A6EF}" type="parTrans" cxnId="{4DBE91DC-46BF-4006-9661-6319E3448DFF}">
      <dgm:prSet/>
      <dgm:spPr/>
      <dgm:t>
        <a:bodyPr/>
        <a:lstStyle/>
        <a:p>
          <a:endParaRPr lang="nl-BE"/>
        </a:p>
      </dgm:t>
    </dgm:pt>
    <dgm:pt modelId="{63A83DDA-BEA8-4CBA-BDBD-74B22BB0399E}" type="sibTrans" cxnId="{4DBE91DC-46BF-4006-9661-6319E3448DFF}">
      <dgm:prSet/>
      <dgm:spPr/>
      <dgm:t>
        <a:bodyPr/>
        <a:lstStyle/>
        <a:p>
          <a:endParaRPr lang="nl-BE"/>
        </a:p>
      </dgm:t>
    </dgm:pt>
    <dgm:pt modelId="{2C35473B-B877-4A96-96A7-E204A49533D9}" type="pres">
      <dgm:prSet presAssocID="{ADDF665A-1C10-46F6-A6DA-A810B2323CBC}" presName="linearFlow" presStyleCnt="0">
        <dgm:presLayoutVars>
          <dgm:dir/>
          <dgm:resizeHandles val="exact"/>
        </dgm:presLayoutVars>
      </dgm:prSet>
      <dgm:spPr/>
    </dgm:pt>
    <dgm:pt modelId="{B01EAA37-E393-461D-B25A-4526B46620EA}" type="pres">
      <dgm:prSet presAssocID="{735A5677-CDB7-4571-973C-36FA323CA710}" presName="composite" presStyleCnt="0"/>
      <dgm:spPr/>
    </dgm:pt>
    <dgm:pt modelId="{CC779472-B553-443A-9DA3-59450F9A7990}" type="pres">
      <dgm:prSet presAssocID="{735A5677-CDB7-4571-973C-36FA323CA710}" presName="imgShp" presStyleLbl="fgImgPlace1" presStyleIdx="0" presStyleCnt="4"/>
      <dgm:spPr>
        <a:blipFill>
          <a:blip xmlns:r="http://schemas.openxmlformats.org/officeDocument/2006/relationships" r:embed="rId1"/>
          <a:srcRect/>
          <a:stretch>
            <a:fillRect l="-25000" r="-25000"/>
          </a:stretch>
        </a:blipFill>
      </dgm:spPr>
    </dgm:pt>
    <dgm:pt modelId="{E855E8F3-64B5-4FBC-98CE-DCCC7AB27FED}" type="pres">
      <dgm:prSet presAssocID="{735A5677-CDB7-4571-973C-36FA323CA710}" presName="txShp" presStyleLbl="node1" presStyleIdx="0" presStyleCnt="4">
        <dgm:presLayoutVars>
          <dgm:bulletEnabled val="1"/>
        </dgm:presLayoutVars>
      </dgm:prSet>
      <dgm:spPr/>
    </dgm:pt>
    <dgm:pt modelId="{8DB33667-6B10-4FEE-9D55-6066F92054EE}" type="pres">
      <dgm:prSet presAssocID="{0A92E5B6-A67D-432C-8650-67FE9DBE8BA7}" presName="spacing" presStyleCnt="0"/>
      <dgm:spPr/>
    </dgm:pt>
    <dgm:pt modelId="{0189C13E-97C0-4E44-8314-C347865CDDA9}" type="pres">
      <dgm:prSet presAssocID="{CBCAA517-8461-47D1-B8C6-B06BF8E382AE}" presName="composite" presStyleCnt="0"/>
      <dgm:spPr/>
    </dgm:pt>
    <dgm:pt modelId="{C3AFF258-6BB0-42D8-9276-4FAEB6E9AE9B}" type="pres">
      <dgm:prSet presAssocID="{CBCAA517-8461-47D1-B8C6-B06BF8E382AE}" presName="imgShp" presStyleLbl="fgImgPlace1" presStyleIdx="1" presStyleCnt="4"/>
      <dgm:spPr>
        <a:blipFill>
          <a:blip xmlns:r="http://schemas.openxmlformats.org/officeDocument/2006/relationships" r:embed="rId2"/>
          <a:srcRect/>
          <a:stretch>
            <a:fillRect l="-39000" r="-39000"/>
          </a:stretch>
        </a:blipFill>
      </dgm:spPr>
    </dgm:pt>
    <dgm:pt modelId="{045BABB7-FBE1-4B1B-B1CF-AB14695EB104}" type="pres">
      <dgm:prSet presAssocID="{CBCAA517-8461-47D1-B8C6-B06BF8E382AE}" presName="txShp" presStyleLbl="node1" presStyleIdx="1" presStyleCnt="4">
        <dgm:presLayoutVars>
          <dgm:bulletEnabled val="1"/>
        </dgm:presLayoutVars>
      </dgm:prSet>
      <dgm:spPr/>
    </dgm:pt>
    <dgm:pt modelId="{FC7BEF5A-D053-44C6-A28B-43F6DC5FCA62}" type="pres">
      <dgm:prSet presAssocID="{BAC0A3A6-AE78-4791-8170-C2DBEE5CAFE2}" presName="spacing" presStyleCnt="0"/>
      <dgm:spPr/>
    </dgm:pt>
    <dgm:pt modelId="{6806F2C4-DC06-4AE9-B30C-941DA601813E}" type="pres">
      <dgm:prSet presAssocID="{D3E1FD15-31B4-4072-AB4B-A0CE49EEF497}" presName="composite" presStyleCnt="0"/>
      <dgm:spPr/>
    </dgm:pt>
    <dgm:pt modelId="{C2D16ADC-2DBD-4B2D-B48F-78189BE9EF27}" type="pres">
      <dgm:prSet presAssocID="{D3E1FD15-31B4-4072-AB4B-A0CE49EEF497}" presName="imgShp" presStyleLbl="fgImgPlace1" presStyleIdx="2" presStyleCnt="4"/>
      <dgm:spPr>
        <a:blipFill>
          <a:blip xmlns:r="http://schemas.openxmlformats.org/officeDocument/2006/relationships" r:embed="rId3"/>
          <a:srcRect/>
          <a:stretch>
            <a:fillRect l="-25000" r="-25000"/>
          </a:stretch>
        </a:blipFill>
      </dgm:spPr>
    </dgm:pt>
    <dgm:pt modelId="{3172EACB-745C-42FB-8C3A-80B5E1861F42}" type="pres">
      <dgm:prSet presAssocID="{D3E1FD15-31B4-4072-AB4B-A0CE49EEF497}" presName="txShp" presStyleLbl="node1" presStyleIdx="2" presStyleCnt="4">
        <dgm:presLayoutVars>
          <dgm:bulletEnabled val="1"/>
        </dgm:presLayoutVars>
      </dgm:prSet>
      <dgm:spPr/>
    </dgm:pt>
    <dgm:pt modelId="{115EF5D0-E927-457E-8C11-ECE429EDFB2D}" type="pres">
      <dgm:prSet presAssocID="{CD2566ED-CBB3-4C27-B719-E0C06BF719E2}" presName="spacing" presStyleCnt="0"/>
      <dgm:spPr/>
    </dgm:pt>
    <dgm:pt modelId="{DDF790B8-5D70-486B-91DF-0DB41C5A534C}" type="pres">
      <dgm:prSet presAssocID="{00E23174-9B7F-46F2-B8EF-9824415E4D5E}" presName="composite" presStyleCnt="0"/>
      <dgm:spPr/>
    </dgm:pt>
    <dgm:pt modelId="{9B8C989F-4607-47AD-A413-6DC5D4B3A480}" type="pres">
      <dgm:prSet presAssocID="{00E23174-9B7F-46F2-B8EF-9824415E4D5E}" presName="imgShp" presStyleLbl="fgImgPlace1" presStyleIdx="3" presStyleCnt="4"/>
      <dgm:spPr>
        <a:blipFill>
          <a:blip xmlns:r="http://schemas.openxmlformats.org/officeDocument/2006/relationships" r:embed="rId4"/>
          <a:srcRect/>
          <a:stretch>
            <a:fillRect/>
          </a:stretch>
        </a:blipFill>
      </dgm:spPr>
    </dgm:pt>
    <dgm:pt modelId="{C49EE096-0FC3-4C85-B44A-A822BD0831FA}" type="pres">
      <dgm:prSet presAssocID="{00E23174-9B7F-46F2-B8EF-9824415E4D5E}" presName="txShp" presStyleLbl="node1" presStyleIdx="3" presStyleCnt="4">
        <dgm:presLayoutVars>
          <dgm:bulletEnabled val="1"/>
        </dgm:presLayoutVars>
      </dgm:prSet>
      <dgm:spPr/>
    </dgm:pt>
  </dgm:ptLst>
  <dgm:cxnLst>
    <dgm:cxn modelId="{7AFB3206-876D-4037-8971-F6567958E088}" srcId="{ADDF665A-1C10-46F6-A6DA-A810B2323CBC}" destId="{D3E1FD15-31B4-4072-AB4B-A0CE49EEF497}" srcOrd="2" destOrd="0" parTransId="{4975AB24-8AC0-43A3-BA3C-FBF29A706ED9}" sibTransId="{CD2566ED-CBB3-4C27-B719-E0C06BF719E2}"/>
    <dgm:cxn modelId="{3DC75407-74CB-4BB7-8C0E-477CAE32B5BF}" type="presOf" srcId="{00E23174-9B7F-46F2-B8EF-9824415E4D5E}" destId="{C49EE096-0FC3-4C85-B44A-A822BD0831FA}" srcOrd="0" destOrd="0" presId="urn:microsoft.com/office/officeart/2005/8/layout/vList3"/>
    <dgm:cxn modelId="{95083F1F-652B-4F5A-A7D2-FF7AF50A599C}" srcId="{ADDF665A-1C10-46F6-A6DA-A810B2323CBC}" destId="{CBCAA517-8461-47D1-B8C6-B06BF8E382AE}" srcOrd="1" destOrd="0" parTransId="{5356A333-347F-4270-B6E0-4683E6A81F6F}" sibTransId="{BAC0A3A6-AE78-4791-8170-C2DBEE5CAFE2}"/>
    <dgm:cxn modelId="{EE408942-978B-45AE-B10A-61DF5D39C2C5}" srcId="{ADDF665A-1C10-46F6-A6DA-A810B2323CBC}" destId="{735A5677-CDB7-4571-973C-36FA323CA710}" srcOrd="0" destOrd="0" parTransId="{B27E2DAC-D04B-4C4E-A5D6-0210BAA918D2}" sibTransId="{0A92E5B6-A67D-432C-8650-67FE9DBE8BA7}"/>
    <dgm:cxn modelId="{1C6E084C-531C-4301-95A6-39288A816B5B}" type="presOf" srcId="{735A5677-CDB7-4571-973C-36FA323CA710}" destId="{E855E8F3-64B5-4FBC-98CE-DCCC7AB27FED}" srcOrd="0" destOrd="0" presId="urn:microsoft.com/office/officeart/2005/8/layout/vList3"/>
    <dgm:cxn modelId="{F41936C8-C82D-4905-820D-F5A004301B13}" type="presOf" srcId="{D3E1FD15-31B4-4072-AB4B-A0CE49EEF497}" destId="{3172EACB-745C-42FB-8C3A-80B5E1861F42}" srcOrd="0" destOrd="0" presId="urn:microsoft.com/office/officeart/2005/8/layout/vList3"/>
    <dgm:cxn modelId="{02B690CC-4FA4-4D43-831B-B995ADD87E84}" type="presOf" srcId="{ADDF665A-1C10-46F6-A6DA-A810B2323CBC}" destId="{2C35473B-B877-4A96-96A7-E204A49533D9}" srcOrd="0" destOrd="0" presId="urn:microsoft.com/office/officeart/2005/8/layout/vList3"/>
    <dgm:cxn modelId="{4DBE91DC-46BF-4006-9661-6319E3448DFF}" srcId="{ADDF665A-1C10-46F6-A6DA-A810B2323CBC}" destId="{00E23174-9B7F-46F2-B8EF-9824415E4D5E}" srcOrd="3" destOrd="0" parTransId="{B5E2F5AA-B7E9-45A1-BB9D-A8B32AC0A6EF}" sibTransId="{63A83DDA-BEA8-4CBA-BDBD-74B22BB0399E}"/>
    <dgm:cxn modelId="{09E688E2-A92C-4B7A-9452-EC06F45A0AC6}" type="presOf" srcId="{CBCAA517-8461-47D1-B8C6-B06BF8E382AE}" destId="{045BABB7-FBE1-4B1B-B1CF-AB14695EB104}" srcOrd="0" destOrd="0" presId="urn:microsoft.com/office/officeart/2005/8/layout/vList3"/>
    <dgm:cxn modelId="{0E336C0E-D59B-4EE9-8DB3-5CE0F04548B1}" type="presParOf" srcId="{2C35473B-B877-4A96-96A7-E204A49533D9}" destId="{B01EAA37-E393-461D-B25A-4526B46620EA}" srcOrd="0" destOrd="0" presId="urn:microsoft.com/office/officeart/2005/8/layout/vList3"/>
    <dgm:cxn modelId="{56506AB7-B3DF-44A7-AC1E-763CB4CCA7A3}" type="presParOf" srcId="{B01EAA37-E393-461D-B25A-4526B46620EA}" destId="{CC779472-B553-443A-9DA3-59450F9A7990}" srcOrd="0" destOrd="0" presId="urn:microsoft.com/office/officeart/2005/8/layout/vList3"/>
    <dgm:cxn modelId="{5325ACF9-F79D-47D4-AFAF-FF2CB2C49289}" type="presParOf" srcId="{B01EAA37-E393-461D-B25A-4526B46620EA}" destId="{E855E8F3-64B5-4FBC-98CE-DCCC7AB27FED}" srcOrd="1" destOrd="0" presId="urn:microsoft.com/office/officeart/2005/8/layout/vList3"/>
    <dgm:cxn modelId="{D4843D29-54E7-47AC-B2B4-073600DB77FC}" type="presParOf" srcId="{2C35473B-B877-4A96-96A7-E204A49533D9}" destId="{8DB33667-6B10-4FEE-9D55-6066F92054EE}" srcOrd="1" destOrd="0" presId="urn:microsoft.com/office/officeart/2005/8/layout/vList3"/>
    <dgm:cxn modelId="{1327C53A-EACD-4255-BE47-5AA8DC3AA7D5}" type="presParOf" srcId="{2C35473B-B877-4A96-96A7-E204A49533D9}" destId="{0189C13E-97C0-4E44-8314-C347865CDDA9}" srcOrd="2" destOrd="0" presId="urn:microsoft.com/office/officeart/2005/8/layout/vList3"/>
    <dgm:cxn modelId="{4FB5E9A4-E43F-4094-B819-148AFDFF4859}" type="presParOf" srcId="{0189C13E-97C0-4E44-8314-C347865CDDA9}" destId="{C3AFF258-6BB0-42D8-9276-4FAEB6E9AE9B}" srcOrd="0" destOrd="0" presId="urn:microsoft.com/office/officeart/2005/8/layout/vList3"/>
    <dgm:cxn modelId="{177D64D9-4945-455D-8A23-9441A96CD77E}" type="presParOf" srcId="{0189C13E-97C0-4E44-8314-C347865CDDA9}" destId="{045BABB7-FBE1-4B1B-B1CF-AB14695EB104}" srcOrd="1" destOrd="0" presId="urn:microsoft.com/office/officeart/2005/8/layout/vList3"/>
    <dgm:cxn modelId="{CBFFFD64-D7C2-46CD-B1E7-C6CCBE15DCF9}" type="presParOf" srcId="{2C35473B-B877-4A96-96A7-E204A49533D9}" destId="{FC7BEF5A-D053-44C6-A28B-43F6DC5FCA62}" srcOrd="3" destOrd="0" presId="urn:microsoft.com/office/officeart/2005/8/layout/vList3"/>
    <dgm:cxn modelId="{F0E279D7-6A78-4A27-AAA4-1589EBBD83DE}" type="presParOf" srcId="{2C35473B-B877-4A96-96A7-E204A49533D9}" destId="{6806F2C4-DC06-4AE9-B30C-941DA601813E}" srcOrd="4" destOrd="0" presId="urn:microsoft.com/office/officeart/2005/8/layout/vList3"/>
    <dgm:cxn modelId="{C174D7F8-F290-409A-8F02-4CC8D6031D8C}" type="presParOf" srcId="{6806F2C4-DC06-4AE9-B30C-941DA601813E}" destId="{C2D16ADC-2DBD-4B2D-B48F-78189BE9EF27}" srcOrd="0" destOrd="0" presId="urn:microsoft.com/office/officeart/2005/8/layout/vList3"/>
    <dgm:cxn modelId="{19320715-5FD9-41D1-90F3-40EC14DDACEF}" type="presParOf" srcId="{6806F2C4-DC06-4AE9-B30C-941DA601813E}" destId="{3172EACB-745C-42FB-8C3A-80B5E1861F42}" srcOrd="1" destOrd="0" presId="urn:microsoft.com/office/officeart/2005/8/layout/vList3"/>
    <dgm:cxn modelId="{030DD823-B4B0-4A41-B095-1B497D2BE4CA}" type="presParOf" srcId="{2C35473B-B877-4A96-96A7-E204A49533D9}" destId="{115EF5D0-E927-457E-8C11-ECE429EDFB2D}" srcOrd="5" destOrd="0" presId="urn:microsoft.com/office/officeart/2005/8/layout/vList3"/>
    <dgm:cxn modelId="{8E422024-60E1-484B-B185-F31EDE4DB772}" type="presParOf" srcId="{2C35473B-B877-4A96-96A7-E204A49533D9}" destId="{DDF790B8-5D70-486B-91DF-0DB41C5A534C}" srcOrd="6" destOrd="0" presId="urn:microsoft.com/office/officeart/2005/8/layout/vList3"/>
    <dgm:cxn modelId="{6470EAB1-AD37-4FE9-A597-4E6E95A37674}" type="presParOf" srcId="{DDF790B8-5D70-486B-91DF-0DB41C5A534C}" destId="{9B8C989F-4607-47AD-A413-6DC5D4B3A480}" srcOrd="0" destOrd="0" presId="urn:microsoft.com/office/officeart/2005/8/layout/vList3"/>
    <dgm:cxn modelId="{BCE1A251-E6D0-41AC-877C-0B39C6A1B525}" type="presParOf" srcId="{DDF790B8-5D70-486B-91DF-0DB41C5A534C}" destId="{C49EE096-0FC3-4C85-B44A-A822BD0831F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DF665A-1C10-46F6-A6DA-A810B2323CBC}" type="doc">
      <dgm:prSet loTypeId="urn:microsoft.com/office/officeart/2005/8/layout/vList3" loCatId="list" qsTypeId="urn:microsoft.com/office/officeart/2005/8/quickstyle/simple1" qsCatId="simple" csTypeId="urn:microsoft.com/office/officeart/2005/8/colors/accent2_1" csCatId="accent2" phldr="1"/>
      <dgm:spPr/>
      <dgm:t>
        <a:bodyPr/>
        <a:lstStyle/>
        <a:p>
          <a:endParaRPr lang="nl-BE"/>
        </a:p>
      </dgm:t>
    </dgm:pt>
    <dgm:pt modelId="{735A5677-CDB7-4571-973C-36FA323CA710}">
      <dgm:prSet/>
      <dgm:spPr/>
      <dgm:t>
        <a:bodyPr/>
        <a:lstStyle/>
        <a:p>
          <a:r>
            <a:rPr lang="nl-BE" b="0" dirty="0"/>
            <a:t>Grote verantwoordelijkheid voor lidstaten aan de grens met gebrekkige solidariteit in ruil</a:t>
          </a:r>
          <a:endParaRPr lang="nl-BE" dirty="0"/>
        </a:p>
      </dgm:t>
    </dgm:pt>
    <dgm:pt modelId="{B27E2DAC-D04B-4C4E-A5D6-0210BAA918D2}" type="parTrans" cxnId="{EE408942-978B-45AE-B10A-61DF5D39C2C5}">
      <dgm:prSet/>
      <dgm:spPr/>
      <dgm:t>
        <a:bodyPr/>
        <a:lstStyle/>
        <a:p>
          <a:endParaRPr lang="nl-BE"/>
        </a:p>
      </dgm:t>
    </dgm:pt>
    <dgm:pt modelId="{0A92E5B6-A67D-432C-8650-67FE9DBE8BA7}" type="sibTrans" cxnId="{EE408942-978B-45AE-B10A-61DF5D39C2C5}">
      <dgm:prSet/>
      <dgm:spPr/>
      <dgm:t>
        <a:bodyPr/>
        <a:lstStyle/>
        <a:p>
          <a:endParaRPr lang="nl-BE"/>
        </a:p>
      </dgm:t>
    </dgm:pt>
    <dgm:pt modelId="{CBCAA517-8461-47D1-B8C6-B06BF8E382AE}">
      <dgm:prSet/>
      <dgm:spPr/>
      <dgm:t>
        <a:bodyPr/>
        <a:lstStyle/>
        <a:p>
          <a:r>
            <a:rPr lang="nl-BE" b="0" dirty="0"/>
            <a:t>Massaal gebruik van detentie </a:t>
          </a:r>
          <a:endParaRPr lang="nl-BE" dirty="0"/>
        </a:p>
      </dgm:t>
    </dgm:pt>
    <dgm:pt modelId="{5356A333-347F-4270-B6E0-4683E6A81F6F}" type="parTrans" cxnId="{95083F1F-652B-4F5A-A7D2-FF7AF50A599C}">
      <dgm:prSet/>
      <dgm:spPr/>
      <dgm:t>
        <a:bodyPr/>
        <a:lstStyle/>
        <a:p>
          <a:endParaRPr lang="nl-BE"/>
        </a:p>
      </dgm:t>
    </dgm:pt>
    <dgm:pt modelId="{BAC0A3A6-AE78-4791-8170-C2DBEE5CAFE2}" type="sibTrans" cxnId="{95083F1F-652B-4F5A-A7D2-FF7AF50A599C}">
      <dgm:prSet/>
      <dgm:spPr/>
      <dgm:t>
        <a:bodyPr/>
        <a:lstStyle/>
        <a:p>
          <a:endParaRPr lang="nl-BE"/>
        </a:p>
      </dgm:t>
    </dgm:pt>
    <dgm:pt modelId="{D3E1FD15-31B4-4072-AB4B-A0CE49EEF497}">
      <dgm:prSet/>
      <dgm:spPr/>
      <dgm:t>
        <a:bodyPr/>
        <a:lstStyle/>
        <a:p>
          <a:r>
            <a:rPr lang="nl-BE" b="0" dirty="0"/>
            <a:t>Kortere termijnen en vrijblijvende opvangrichtlijn in tijden van non-implementatie</a:t>
          </a:r>
          <a:endParaRPr lang="nl-BE" dirty="0"/>
        </a:p>
      </dgm:t>
    </dgm:pt>
    <dgm:pt modelId="{4975AB24-8AC0-43A3-BA3C-FBF29A706ED9}" type="parTrans" cxnId="{7AFB3206-876D-4037-8971-F6567958E088}">
      <dgm:prSet/>
      <dgm:spPr/>
      <dgm:t>
        <a:bodyPr/>
        <a:lstStyle/>
        <a:p>
          <a:endParaRPr lang="nl-BE"/>
        </a:p>
      </dgm:t>
    </dgm:pt>
    <dgm:pt modelId="{CD2566ED-CBB3-4C27-B719-E0C06BF719E2}" type="sibTrans" cxnId="{7AFB3206-876D-4037-8971-F6567958E088}">
      <dgm:prSet/>
      <dgm:spPr/>
      <dgm:t>
        <a:bodyPr/>
        <a:lstStyle/>
        <a:p>
          <a:endParaRPr lang="nl-BE"/>
        </a:p>
      </dgm:t>
    </dgm:pt>
    <dgm:pt modelId="{00E23174-9B7F-46F2-B8EF-9824415E4D5E}">
      <dgm:prSet/>
      <dgm:spPr/>
      <dgm:t>
        <a:bodyPr/>
        <a:lstStyle/>
        <a:p>
          <a:r>
            <a:rPr lang="nl-BE" b="1" dirty="0"/>
            <a:t>Toename van technische weigeringsbeslissingen, onrealistische termijnen en </a:t>
          </a:r>
          <a:r>
            <a:rPr lang="nl-BE" b="1" dirty="0" err="1"/>
            <a:t>doolhofgewijze</a:t>
          </a:r>
          <a:r>
            <a:rPr lang="nl-BE" b="1" dirty="0"/>
            <a:t> procedures </a:t>
          </a:r>
        </a:p>
      </dgm:t>
    </dgm:pt>
    <dgm:pt modelId="{B5E2F5AA-B7E9-45A1-BB9D-A8B32AC0A6EF}" type="parTrans" cxnId="{4DBE91DC-46BF-4006-9661-6319E3448DFF}">
      <dgm:prSet/>
      <dgm:spPr/>
      <dgm:t>
        <a:bodyPr/>
        <a:lstStyle/>
        <a:p>
          <a:endParaRPr lang="nl-BE"/>
        </a:p>
      </dgm:t>
    </dgm:pt>
    <dgm:pt modelId="{63A83DDA-BEA8-4CBA-BDBD-74B22BB0399E}" type="sibTrans" cxnId="{4DBE91DC-46BF-4006-9661-6319E3448DFF}">
      <dgm:prSet/>
      <dgm:spPr/>
      <dgm:t>
        <a:bodyPr/>
        <a:lstStyle/>
        <a:p>
          <a:endParaRPr lang="nl-BE"/>
        </a:p>
      </dgm:t>
    </dgm:pt>
    <dgm:pt modelId="{2C35473B-B877-4A96-96A7-E204A49533D9}" type="pres">
      <dgm:prSet presAssocID="{ADDF665A-1C10-46F6-A6DA-A810B2323CBC}" presName="linearFlow" presStyleCnt="0">
        <dgm:presLayoutVars>
          <dgm:dir/>
          <dgm:resizeHandles val="exact"/>
        </dgm:presLayoutVars>
      </dgm:prSet>
      <dgm:spPr/>
    </dgm:pt>
    <dgm:pt modelId="{B01EAA37-E393-461D-B25A-4526B46620EA}" type="pres">
      <dgm:prSet presAssocID="{735A5677-CDB7-4571-973C-36FA323CA710}" presName="composite" presStyleCnt="0"/>
      <dgm:spPr/>
    </dgm:pt>
    <dgm:pt modelId="{CC779472-B553-443A-9DA3-59450F9A7990}" type="pres">
      <dgm:prSet presAssocID="{735A5677-CDB7-4571-973C-36FA323CA710}" presName="imgShp" presStyleLbl="fgImgPlace1" presStyleIdx="0" presStyleCnt="4"/>
      <dgm:spPr>
        <a:blipFill>
          <a:blip xmlns:r="http://schemas.openxmlformats.org/officeDocument/2006/relationships" r:embed="rId1"/>
          <a:srcRect/>
          <a:stretch>
            <a:fillRect l="-25000" r="-25000"/>
          </a:stretch>
        </a:blipFill>
      </dgm:spPr>
    </dgm:pt>
    <dgm:pt modelId="{E855E8F3-64B5-4FBC-98CE-DCCC7AB27FED}" type="pres">
      <dgm:prSet presAssocID="{735A5677-CDB7-4571-973C-36FA323CA710}" presName="txShp" presStyleLbl="node1" presStyleIdx="0" presStyleCnt="4">
        <dgm:presLayoutVars>
          <dgm:bulletEnabled val="1"/>
        </dgm:presLayoutVars>
      </dgm:prSet>
      <dgm:spPr/>
    </dgm:pt>
    <dgm:pt modelId="{8DB33667-6B10-4FEE-9D55-6066F92054EE}" type="pres">
      <dgm:prSet presAssocID="{0A92E5B6-A67D-432C-8650-67FE9DBE8BA7}" presName="spacing" presStyleCnt="0"/>
      <dgm:spPr/>
    </dgm:pt>
    <dgm:pt modelId="{0189C13E-97C0-4E44-8314-C347865CDDA9}" type="pres">
      <dgm:prSet presAssocID="{CBCAA517-8461-47D1-B8C6-B06BF8E382AE}" presName="composite" presStyleCnt="0"/>
      <dgm:spPr/>
    </dgm:pt>
    <dgm:pt modelId="{C3AFF258-6BB0-42D8-9276-4FAEB6E9AE9B}" type="pres">
      <dgm:prSet presAssocID="{CBCAA517-8461-47D1-B8C6-B06BF8E382AE}" presName="imgShp" presStyleLbl="fgImgPlace1" presStyleIdx="1" presStyleCnt="4"/>
      <dgm:spPr>
        <a:blipFill>
          <a:blip xmlns:r="http://schemas.openxmlformats.org/officeDocument/2006/relationships" r:embed="rId2"/>
          <a:srcRect/>
          <a:stretch>
            <a:fillRect l="-39000" r="-39000"/>
          </a:stretch>
        </a:blipFill>
      </dgm:spPr>
    </dgm:pt>
    <dgm:pt modelId="{045BABB7-FBE1-4B1B-B1CF-AB14695EB104}" type="pres">
      <dgm:prSet presAssocID="{CBCAA517-8461-47D1-B8C6-B06BF8E382AE}" presName="txShp" presStyleLbl="node1" presStyleIdx="1" presStyleCnt="4">
        <dgm:presLayoutVars>
          <dgm:bulletEnabled val="1"/>
        </dgm:presLayoutVars>
      </dgm:prSet>
      <dgm:spPr/>
    </dgm:pt>
    <dgm:pt modelId="{FC7BEF5A-D053-44C6-A28B-43F6DC5FCA62}" type="pres">
      <dgm:prSet presAssocID="{BAC0A3A6-AE78-4791-8170-C2DBEE5CAFE2}" presName="spacing" presStyleCnt="0"/>
      <dgm:spPr/>
    </dgm:pt>
    <dgm:pt modelId="{6806F2C4-DC06-4AE9-B30C-941DA601813E}" type="pres">
      <dgm:prSet presAssocID="{D3E1FD15-31B4-4072-AB4B-A0CE49EEF497}" presName="composite" presStyleCnt="0"/>
      <dgm:spPr/>
    </dgm:pt>
    <dgm:pt modelId="{C2D16ADC-2DBD-4B2D-B48F-78189BE9EF27}" type="pres">
      <dgm:prSet presAssocID="{D3E1FD15-31B4-4072-AB4B-A0CE49EEF497}" presName="imgShp" presStyleLbl="fgImgPlace1" presStyleIdx="2" presStyleCnt="4"/>
      <dgm:spPr>
        <a:blipFill>
          <a:blip xmlns:r="http://schemas.openxmlformats.org/officeDocument/2006/relationships" r:embed="rId3"/>
          <a:srcRect/>
          <a:stretch>
            <a:fillRect l="-25000" r="-25000"/>
          </a:stretch>
        </a:blipFill>
      </dgm:spPr>
    </dgm:pt>
    <dgm:pt modelId="{3172EACB-745C-42FB-8C3A-80B5E1861F42}" type="pres">
      <dgm:prSet presAssocID="{D3E1FD15-31B4-4072-AB4B-A0CE49EEF497}" presName="txShp" presStyleLbl="node1" presStyleIdx="2" presStyleCnt="4">
        <dgm:presLayoutVars>
          <dgm:bulletEnabled val="1"/>
        </dgm:presLayoutVars>
      </dgm:prSet>
      <dgm:spPr/>
    </dgm:pt>
    <dgm:pt modelId="{115EF5D0-E927-457E-8C11-ECE429EDFB2D}" type="pres">
      <dgm:prSet presAssocID="{CD2566ED-CBB3-4C27-B719-E0C06BF719E2}" presName="spacing" presStyleCnt="0"/>
      <dgm:spPr/>
    </dgm:pt>
    <dgm:pt modelId="{DDF790B8-5D70-486B-91DF-0DB41C5A534C}" type="pres">
      <dgm:prSet presAssocID="{00E23174-9B7F-46F2-B8EF-9824415E4D5E}" presName="composite" presStyleCnt="0"/>
      <dgm:spPr/>
    </dgm:pt>
    <dgm:pt modelId="{9B8C989F-4607-47AD-A413-6DC5D4B3A480}" type="pres">
      <dgm:prSet presAssocID="{00E23174-9B7F-46F2-B8EF-9824415E4D5E}" presName="imgShp" presStyleLbl="fgImgPlace1" presStyleIdx="3" presStyleCnt="4"/>
      <dgm:spPr>
        <a:blipFill>
          <a:blip xmlns:r="http://schemas.openxmlformats.org/officeDocument/2006/relationships" r:embed="rId4"/>
          <a:srcRect/>
          <a:stretch>
            <a:fillRect/>
          </a:stretch>
        </a:blipFill>
      </dgm:spPr>
    </dgm:pt>
    <dgm:pt modelId="{C49EE096-0FC3-4C85-B44A-A822BD0831FA}" type="pres">
      <dgm:prSet presAssocID="{00E23174-9B7F-46F2-B8EF-9824415E4D5E}" presName="txShp" presStyleLbl="node1" presStyleIdx="3" presStyleCnt="4">
        <dgm:presLayoutVars>
          <dgm:bulletEnabled val="1"/>
        </dgm:presLayoutVars>
      </dgm:prSet>
      <dgm:spPr/>
    </dgm:pt>
  </dgm:ptLst>
  <dgm:cxnLst>
    <dgm:cxn modelId="{7AFB3206-876D-4037-8971-F6567958E088}" srcId="{ADDF665A-1C10-46F6-A6DA-A810B2323CBC}" destId="{D3E1FD15-31B4-4072-AB4B-A0CE49EEF497}" srcOrd="2" destOrd="0" parTransId="{4975AB24-8AC0-43A3-BA3C-FBF29A706ED9}" sibTransId="{CD2566ED-CBB3-4C27-B719-E0C06BF719E2}"/>
    <dgm:cxn modelId="{3DC75407-74CB-4BB7-8C0E-477CAE32B5BF}" type="presOf" srcId="{00E23174-9B7F-46F2-B8EF-9824415E4D5E}" destId="{C49EE096-0FC3-4C85-B44A-A822BD0831FA}" srcOrd="0" destOrd="0" presId="urn:microsoft.com/office/officeart/2005/8/layout/vList3"/>
    <dgm:cxn modelId="{95083F1F-652B-4F5A-A7D2-FF7AF50A599C}" srcId="{ADDF665A-1C10-46F6-A6DA-A810B2323CBC}" destId="{CBCAA517-8461-47D1-B8C6-B06BF8E382AE}" srcOrd="1" destOrd="0" parTransId="{5356A333-347F-4270-B6E0-4683E6A81F6F}" sibTransId="{BAC0A3A6-AE78-4791-8170-C2DBEE5CAFE2}"/>
    <dgm:cxn modelId="{EE408942-978B-45AE-B10A-61DF5D39C2C5}" srcId="{ADDF665A-1C10-46F6-A6DA-A810B2323CBC}" destId="{735A5677-CDB7-4571-973C-36FA323CA710}" srcOrd="0" destOrd="0" parTransId="{B27E2DAC-D04B-4C4E-A5D6-0210BAA918D2}" sibTransId="{0A92E5B6-A67D-432C-8650-67FE9DBE8BA7}"/>
    <dgm:cxn modelId="{1C6E084C-531C-4301-95A6-39288A816B5B}" type="presOf" srcId="{735A5677-CDB7-4571-973C-36FA323CA710}" destId="{E855E8F3-64B5-4FBC-98CE-DCCC7AB27FED}" srcOrd="0" destOrd="0" presId="urn:microsoft.com/office/officeart/2005/8/layout/vList3"/>
    <dgm:cxn modelId="{F41936C8-C82D-4905-820D-F5A004301B13}" type="presOf" srcId="{D3E1FD15-31B4-4072-AB4B-A0CE49EEF497}" destId="{3172EACB-745C-42FB-8C3A-80B5E1861F42}" srcOrd="0" destOrd="0" presId="urn:microsoft.com/office/officeart/2005/8/layout/vList3"/>
    <dgm:cxn modelId="{02B690CC-4FA4-4D43-831B-B995ADD87E84}" type="presOf" srcId="{ADDF665A-1C10-46F6-A6DA-A810B2323CBC}" destId="{2C35473B-B877-4A96-96A7-E204A49533D9}" srcOrd="0" destOrd="0" presId="urn:microsoft.com/office/officeart/2005/8/layout/vList3"/>
    <dgm:cxn modelId="{4DBE91DC-46BF-4006-9661-6319E3448DFF}" srcId="{ADDF665A-1C10-46F6-A6DA-A810B2323CBC}" destId="{00E23174-9B7F-46F2-B8EF-9824415E4D5E}" srcOrd="3" destOrd="0" parTransId="{B5E2F5AA-B7E9-45A1-BB9D-A8B32AC0A6EF}" sibTransId="{63A83DDA-BEA8-4CBA-BDBD-74B22BB0399E}"/>
    <dgm:cxn modelId="{09E688E2-A92C-4B7A-9452-EC06F45A0AC6}" type="presOf" srcId="{CBCAA517-8461-47D1-B8C6-B06BF8E382AE}" destId="{045BABB7-FBE1-4B1B-B1CF-AB14695EB104}" srcOrd="0" destOrd="0" presId="urn:microsoft.com/office/officeart/2005/8/layout/vList3"/>
    <dgm:cxn modelId="{0E336C0E-D59B-4EE9-8DB3-5CE0F04548B1}" type="presParOf" srcId="{2C35473B-B877-4A96-96A7-E204A49533D9}" destId="{B01EAA37-E393-461D-B25A-4526B46620EA}" srcOrd="0" destOrd="0" presId="urn:microsoft.com/office/officeart/2005/8/layout/vList3"/>
    <dgm:cxn modelId="{56506AB7-B3DF-44A7-AC1E-763CB4CCA7A3}" type="presParOf" srcId="{B01EAA37-E393-461D-B25A-4526B46620EA}" destId="{CC779472-B553-443A-9DA3-59450F9A7990}" srcOrd="0" destOrd="0" presId="urn:microsoft.com/office/officeart/2005/8/layout/vList3"/>
    <dgm:cxn modelId="{5325ACF9-F79D-47D4-AFAF-FF2CB2C49289}" type="presParOf" srcId="{B01EAA37-E393-461D-B25A-4526B46620EA}" destId="{E855E8F3-64B5-4FBC-98CE-DCCC7AB27FED}" srcOrd="1" destOrd="0" presId="urn:microsoft.com/office/officeart/2005/8/layout/vList3"/>
    <dgm:cxn modelId="{D4843D29-54E7-47AC-B2B4-073600DB77FC}" type="presParOf" srcId="{2C35473B-B877-4A96-96A7-E204A49533D9}" destId="{8DB33667-6B10-4FEE-9D55-6066F92054EE}" srcOrd="1" destOrd="0" presId="urn:microsoft.com/office/officeart/2005/8/layout/vList3"/>
    <dgm:cxn modelId="{1327C53A-EACD-4255-BE47-5AA8DC3AA7D5}" type="presParOf" srcId="{2C35473B-B877-4A96-96A7-E204A49533D9}" destId="{0189C13E-97C0-4E44-8314-C347865CDDA9}" srcOrd="2" destOrd="0" presId="urn:microsoft.com/office/officeart/2005/8/layout/vList3"/>
    <dgm:cxn modelId="{4FB5E9A4-E43F-4094-B819-148AFDFF4859}" type="presParOf" srcId="{0189C13E-97C0-4E44-8314-C347865CDDA9}" destId="{C3AFF258-6BB0-42D8-9276-4FAEB6E9AE9B}" srcOrd="0" destOrd="0" presId="urn:microsoft.com/office/officeart/2005/8/layout/vList3"/>
    <dgm:cxn modelId="{177D64D9-4945-455D-8A23-9441A96CD77E}" type="presParOf" srcId="{0189C13E-97C0-4E44-8314-C347865CDDA9}" destId="{045BABB7-FBE1-4B1B-B1CF-AB14695EB104}" srcOrd="1" destOrd="0" presId="urn:microsoft.com/office/officeart/2005/8/layout/vList3"/>
    <dgm:cxn modelId="{CBFFFD64-D7C2-46CD-B1E7-C6CCBE15DCF9}" type="presParOf" srcId="{2C35473B-B877-4A96-96A7-E204A49533D9}" destId="{FC7BEF5A-D053-44C6-A28B-43F6DC5FCA62}" srcOrd="3" destOrd="0" presId="urn:microsoft.com/office/officeart/2005/8/layout/vList3"/>
    <dgm:cxn modelId="{F0E279D7-6A78-4A27-AAA4-1589EBBD83DE}" type="presParOf" srcId="{2C35473B-B877-4A96-96A7-E204A49533D9}" destId="{6806F2C4-DC06-4AE9-B30C-941DA601813E}" srcOrd="4" destOrd="0" presId="urn:microsoft.com/office/officeart/2005/8/layout/vList3"/>
    <dgm:cxn modelId="{C174D7F8-F290-409A-8F02-4CC8D6031D8C}" type="presParOf" srcId="{6806F2C4-DC06-4AE9-B30C-941DA601813E}" destId="{C2D16ADC-2DBD-4B2D-B48F-78189BE9EF27}" srcOrd="0" destOrd="0" presId="urn:microsoft.com/office/officeart/2005/8/layout/vList3"/>
    <dgm:cxn modelId="{19320715-5FD9-41D1-90F3-40EC14DDACEF}" type="presParOf" srcId="{6806F2C4-DC06-4AE9-B30C-941DA601813E}" destId="{3172EACB-745C-42FB-8C3A-80B5E1861F42}" srcOrd="1" destOrd="0" presId="urn:microsoft.com/office/officeart/2005/8/layout/vList3"/>
    <dgm:cxn modelId="{030DD823-B4B0-4A41-B095-1B497D2BE4CA}" type="presParOf" srcId="{2C35473B-B877-4A96-96A7-E204A49533D9}" destId="{115EF5D0-E927-457E-8C11-ECE429EDFB2D}" srcOrd="5" destOrd="0" presId="urn:microsoft.com/office/officeart/2005/8/layout/vList3"/>
    <dgm:cxn modelId="{8E422024-60E1-484B-B185-F31EDE4DB772}" type="presParOf" srcId="{2C35473B-B877-4A96-96A7-E204A49533D9}" destId="{DDF790B8-5D70-486B-91DF-0DB41C5A534C}" srcOrd="6" destOrd="0" presId="urn:microsoft.com/office/officeart/2005/8/layout/vList3"/>
    <dgm:cxn modelId="{6470EAB1-AD37-4FE9-A597-4E6E95A37674}" type="presParOf" srcId="{DDF790B8-5D70-486B-91DF-0DB41C5A534C}" destId="{9B8C989F-4607-47AD-A413-6DC5D4B3A480}" srcOrd="0" destOrd="0" presId="urn:microsoft.com/office/officeart/2005/8/layout/vList3"/>
    <dgm:cxn modelId="{BCE1A251-E6D0-41AC-877C-0B39C6A1B525}" type="presParOf" srcId="{DDF790B8-5D70-486B-91DF-0DB41C5A534C}" destId="{C49EE096-0FC3-4C85-B44A-A822BD0831F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C2F31-B903-43A3-A419-26F5DE55AAE0}">
      <dsp:nvSpPr>
        <dsp:cNvPr id="0" name=""/>
        <dsp:cNvSpPr/>
      </dsp:nvSpPr>
      <dsp:spPr>
        <a:xfrm>
          <a:off x="0" y="0"/>
          <a:ext cx="73152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167BD5-2090-429D-8CD0-7AB0E1ECD5FF}">
      <dsp:nvSpPr>
        <dsp:cNvPr id="0" name=""/>
        <dsp:cNvSpPr/>
      </dsp:nvSpPr>
      <dsp:spPr>
        <a:xfrm>
          <a:off x="0" y="0"/>
          <a:ext cx="7315200" cy="10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nl-BE" sz="4600" kern="1200" dirty="0"/>
            <a:t>Hoe zijn we </a:t>
          </a:r>
          <a:r>
            <a:rPr lang="nl-BE" sz="4600" kern="1200"/>
            <a:t>hier beland?</a:t>
          </a:r>
          <a:endParaRPr lang="nl-BE" sz="4600" kern="1200" dirty="0"/>
        </a:p>
      </dsp:txBody>
      <dsp:txXfrm>
        <a:off x="0" y="0"/>
        <a:ext cx="7315200" cy="1005428"/>
      </dsp:txXfrm>
    </dsp:sp>
    <dsp:sp modelId="{B2BA3AD7-08FA-452A-9B12-1926A422C237}">
      <dsp:nvSpPr>
        <dsp:cNvPr id="0" name=""/>
        <dsp:cNvSpPr/>
      </dsp:nvSpPr>
      <dsp:spPr>
        <a:xfrm>
          <a:off x="0" y="1005428"/>
          <a:ext cx="73152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3678E6-160D-4434-9604-ADB6D3270521}">
      <dsp:nvSpPr>
        <dsp:cNvPr id="0" name=""/>
        <dsp:cNvSpPr/>
      </dsp:nvSpPr>
      <dsp:spPr>
        <a:xfrm>
          <a:off x="0" y="1005428"/>
          <a:ext cx="7315200" cy="10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nl-BE" sz="4600" kern="1200" dirty="0"/>
            <a:t>Architectuur van het Pact</a:t>
          </a:r>
        </a:p>
      </dsp:txBody>
      <dsp:txXfrm>
        <a:off x="0" y="1005428"/>
        <a:ext cx="7315200" cy="1005428"/>
      </dsp:txXfrm>
    </dsp:sp>
    <dsp:sp modelId="{66BE236E-08D5-46FA-A13F-D07D28DD6E35}">
      <dsp:nvSpPr>
        <dsp:cNvPr id="0" name=""/>
        <dsp:cNvSpPr/>
      </dsp:nvSpPr>
      <dsp:spPr>
        <a:xfrm>
          <a:off x="0" y="2010856"/>
          <a:ext cx="73152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EE8C60-2C78-485E-AB3A-8A49C4CE101A}">
      <dsp:nvSpPr>
        <dsp:cNvPr id="0" name=""/>
        <dsp:cNvSpPr/>
      </dsp:nvSpPr>
      <dsp:spPr>
        <a:xfrm>
          <a:off x="0" y="2010856"/>
          <a:ext cx="7315200" cy="10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nl-BE" sz="4600" kern="1200" dirty="0"/>
            <a:t>Ontwerpfouten van het Pact</a:t>
          </a:r>
        </a:p>
      </dsp:txBody>
      <dsp:txXfrm>
        <a:off x="0" y="2010856"/>
        <a:ext cx="7315200" cy="1005428"/>
      </dsp:txXfrm>
    </dsp:sp>
    <dsp:sp modelId="{E781C4E0-9D84-4B10-AB19-94061C74C183}">
      <dsp:nvSpPr>
        <dsp:cNvPr id="0" name=""/>
        <dsp:cNvSpPr/>
      </dsp:nvSpPr>
      <dsp:spPr>
        <a:xfrm>
          <a:off x="0" y="3016285"/>
          <a:ext cx="73152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CAC079-52BD-4FD5-8640-A5C4CBFEE400}">
      <dsp:nvSpPr>
        <dsp:cNvPr id="0" name=""/>
        <dsp:cNvSpPr/>
      </dsp:nvSpPr>
      <dsp:spPr>
        <a:xfrm>
          <a:off x="0" y="3016285"/>
          <a:ext cx="7315200" cy="10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nl-BE" sz="4600" kern="1200" dirty="0"/>
            <a:t>Wat doet </a:t>
          </a:r>
          <a:r>
            <a:rPr lang="nl-BE" sz="4600" kern="1200" dirty="0" err="1"/>
            <a:t>VwV</a:t>
          </a:r>
          <a:r>
            <a:rPr lang="nl-BE" sz="4600" kern="1200" dirty="0"/>
            <a:t>?</a:t>
          </a:r>
        </a:p>
      </dsp:txBody>
      <dsp:txXfrm>
        <a:off x="0" y="3016285"/>
        <a:ext cx="7315200" cy="10054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ACAA1-10F5-4A5D-81DB-55909631FFBE}">
      <dsp:nvSpPr>
        <dsp:cNvPr id="0" name=""/>
        <dsp:cNvSpPr/>
      </dsp:nvSpPr>
      <dsp:spPr>
        <a:xfrm>
          <a:off x="0" y="1206817"/>
          <a:ext cx="10972800" cy="160909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5C0192-6CD6-49AD-93A9-E892EEF382E6}">
      <dsp:nvSpPr>
        <dsp:cNvPr id="0" name=""/>
        <dsp:cNvSpPr/>
      </dsp:nvSpPr>
      <dsp:spPr>
        <a:xfrm>
          <a:off x="1683" y="0"/>
          <a:ext cx="2125989"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nl-BE" sz="1600" kern="1200" dirty="0"/>
            <a:t>2015</a:t>
          </a:r>
        </a:p>
        <a:p>
          <a:pPr marL="0" lvl="0" indent="0" algn="ctr" defTabSz="711200">
            <a:lnSpc>
              <a:spcPct val="90000"/>
            </a:lnSpc>
            <a:spcBef>
              <a:spcPct val="0"/>
            </a:spcBef>
            <a:spcAft>
              <a:spcPct val="35000"/>
            </a:spcAft>
            <a:buNone/>
          </a:pPr>
          <a:r>
            <a:rPr lang="nl-BE" sz="1600" kern="1200" dirty="0"/>
            <a:t>EU systeem kraakt door hogere aankomsten en gebrek aan solidariteit tussen lidstaten</a:t>
          </a:r>
        </a:p>
      </dsp:txBody>
      <dsp:txXfrm>
        <a:off x="1683" y="0"/>
        <a:ext cx="2125989" cy="1609090"/>
      </dsp:txXfrm>
    </dsp:sp>
    <dsp:sp modelId="{9EE5630A-DD2C-48CF-99B8-BBD0346A66BC}">
      <dsp:nvSpPr>
        <dsp:cNvPr id="0" name=""/>
        <dsp:cNvSpPr/>
      </dsp:nvSpPr>
      <dsp:spPr>
        <a:xfrm>
          <a:off x="863542" y="1810226"/>
          <a:ext cx="402272" cy="402272"/>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D89276-7831-4338-93E7-FF4D9691472B}">
      <dsp:nvSpPr>
        <dsp:cNvPr id="0" name=""/>
        <dsp:cNvSpPr/>
      </dsp:nvSpPr>
      <dsp:spPr>
        <a:xfrm>
          <a:off x="2195543" y="2413634"/>
          <a:ext cx="1988715"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nl-BE" sz="1600" kern="1200" dirty="0"/>
            <a:t>2016</a:t>
          </a:r>
        </a:p>
        <a:p>
          <a:pPr marL="0" lvl="0" indent="0" algn="ctr" defTabSz="711200">
            <a:lnSpc>
              <a:spcPct val="90000"/>
            </a:lnSpc>
            <a:spcBef>
              <a:spcPct val="0"/>
            </a:spcBef>
            <a:spcAft>
              <a:spcPct val="35000"/>
            </a:spcAft>
            <a:buNone/>
          </a:pPr>
          <a:r>
            <a:rPr lang="nl-BE" sz="1600" kern="1200" dirty="0"/>
            <a:t>EU Commissie stelt eerste keer nieuwe wetgeving voor om systeem te hervormen</a:t>
          </a:r>
        </a:p>
      </dsp:txBody>
      <dsp:txXfrm>
        <a:off x="2195543" y="2413634"/>
        <a:ext cx="1988715" cy="1609090"/>
      </dsp:txXfrm>
    </dsp:sp>
    <dsp:sp modelId="{E7D2F5F9-7D26-4B95-94CA-35A1FDA64193}">
      <dsp:nvSpPr>
        <dsp:cNvPr id="0" name=""/>
        <dsp:cNvSpPr/>
      </dsp:nvSpPr>
      <dsp:spPr>
        <a:xfrm>
          <a:off x="2988765" y="1810226"/>
          <a:ext cx="402272" cy="402272"/>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13F47A-BD65-4A65-8F71-64B1A1D5D82B}">
      <dsp:nvSpPr>
        <dsp:cNvPr id="0" name=""/>
        <dsp:cNvSpPr/>
      </dsp:nvSpPr>
      <dsp:spPr>
        <a:xfrm>
          <a:off x="4252129" y="0"/>
          <a:ext cx="2106334"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nl-BE" sz="1600" kern="1200" dirty="0"/>
            <a:t>2020</a:t>
          </a:r>
        </a:p>
        <a:p>
          <a:pPr marL="0" lvl="0" indent="0" algn="ctr" defTabSz="711200">
            <a:lnSpc>
              <a:spcPct val="90000"/>
            </a:lnSpc>
            <a:spcBef>
              <a:spcPct val="0"/>
            </a:spcBef>
            <a:spcAft>
              <a:spcPct val="35000"/>
            </a:spcAft>
            <a:buNone/>
          </a:pPr>
          <a:r>
            <a:rPr lang="nl-BE" sz="1600" kern="1200" dirty="0"/>
            <a:t>EU Commissie stelt nieuwe teksten voor, onder de noemer </a:t>
          </a:r>
          <a:r>
            <a:rPr lang="nl-BE" sz="1600" kern="1200" dirty="0">
              <a:hlinkClick xmlns:r="http://schemas.openxmlformats.org/officeDocument/2006/relationships" r:id="rId1"/>
            </a:rPr>
            <a:t>‘Migration and Asylum Pact’</a:t>
          </a:r>
          <a:endParaRPr lang="nl-BE" sz="1600" kern="1200" dirty="0"/>
        </a:p>
      </dsp:txBody>
      <dsp:txXfrm>
        <a:off x="4252129" y="0"/>
        <a:ext cx="2106334" cy="1609090"/>
      </dsp:txXfrm>
    </dsp:sp>
    <dsp:sp modelId="{DC246C25-D2E0-4856-923D-A74F550B01D1}">
      <dsp:nvSpPr>
        <dsp:cNvPr id="0" name=""/>
        <dsp:cNvSpPr/>
      </dsp:nvSpPr>
      <dsp:spPr>
        <a:xfrm>
          <a:off x="5104160" y="1810226"/>
          <a:ext cx="402272" cy="402272"/>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556FE-E92E-4EEB-9155-AF97169D5478}">
      <dsp:nvSpPr>
        <dsp:cNvPr id="0" name=""/>
        <dsp:cNvSpPr/>
      </dsp:nvSpPr>
      <dsp:spPr>
        <a:xfrm>
          <a:off x="6426334" y="2413634"/>
          <a:ext cx="2022230"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nl-BE" sz="1600" kern="1200" dirty="0"/>
            <a:t>2023 – 2024 </a:t>
          </a:r>
        </a:p>
        <a:p>
          <a:pPr marL="0" lvl="0" indent="0" algn="ctr" defTabSz="711200">
            <a:lnSpc>
              <a:spcPct val="90000"/>
            </a:lnSpc>
            <a:spcBef>
              <a:spcPct val="0"/>
            </a:spcBef>
            <a:spcAft>
              <a:spcPct val="35000"/>
            </a:spcAft>
            <a:buNone/>
          </a:pPr>
          <a:r>
            <a:rPr lang="nl-BE" sz="1600" kern="1200" dirty="0"/>
            <a:t>EU instellingen komen tot onderhandelingsmandaten over alle teksten</a:t>
          </a:r>
        </a:p>
      </dsp:txBody>
      <dsp:txXfrm>
        <a:off x="6426334" y="2413634"/>
        <a:ext cx="2022230" cy="1609090"/>
      </dsp:txXfrm>
    </dsp:sp>
    <dsp:sp modelId="{F5D311C1-BEBF-4D1A-B8F3-E9792D64CF25}">
      <dsp:nvSpPr>
        <dsp:cNvPr id="0" name=""/>
        <dsp:cNvSpPr/>
      </dsp:nvSpPr>
      <dsp:spPr>
        <a:xfrm>
          <a:off x="7236313" y="1810226"/>
          <a:ext cx="402272" cy="402272"/>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EC1D2F-F8E1-4B64-8560-B3450E387492}">
      <dsp:nvSpPr>
        <dsp:cNvPr id="0" name=""/>
        <dsp:cNvSpPr/>
      </dsp:nvSpPr>
      <dsp:spPr>
        <a:xfrm>
          <a:off x="8516434" y="0"/>
          <a:ext cx="1357401"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nl-BE" sz="1600" kern="1200" dirty="0"/>
            <a:t>April 2024</a:t>
          </a:r>
        </a:p>
        <a:p>
          <a:pPr marL="0" lvl="0" indent="0" algn="ctr" defTabSz="711200">
            <a:lnSpc>
              <a:spcPct val="90000"/>
            </a:lnSpc>
            <a:spcBef>
              <a:spcPct val="0"/>
            </a:spcBef>
            <a:spcAft>
              <a:spcPct val="35000"/>
            </a:spcAft>
            <a:buNone/>
          </a:pPr>
          <a:r>
            <a:rPr lang="nl-BE" sz="1600" kern="1200" dirty="0"/>
            <a:t>Europees Parlement keurt teksten officieel goed</a:t>
          </a:r>
        </a:p>
      </dsp:txBody>
      <dsp:txXfrm>
        <a:off x="8516434" y="0"/>
        <a:ext cx="1357401" cy="1609090"/>
      </dsp:txXfrm>
    </dsp:sp>
    <dsp:sp modelId="{295F6246-CAB0-47E6-ABC1-32EC1929C531}">
      <dsp:nvSpPr>
        <dsp:cNvPr id="0" name=""/>
        <dsp:cNvSpPr/>
      </dsp:nvSpPr>
      <dsp:spPr>
        <a:xfrm>
          <a:off x="8993999" y="1810226"/>
          <a:ext cx="402272" cy="402272"/>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5E8F3-64B5-4FBC-98CE-DCCC7AB27FED}">
      <dsp:nvSpPr>
        <dsp:cNvPr id="0" name=""/>
        <dsp:cNvSpPr/>
      </dsp:nvSpPr>
      <dsp:spPr>
        <a:xfrm rot="10800000">
          <a:off x="2046372" y="1368"/>
          <a:ext cx="7296912" cy="833715"/>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646" tIns="87630" rIns="163576" bIns="87630" numCol="1" spcCol="1270" anchor="ctr" anchorCtr="0">
          <a:noAutofit/>
        </a:bodyPr>
        <a:lstStyle/>
        <a:p>
          <a:pPr marL="0" lvl="0" indent="0" algn="ctr" defTabSz="1022350">
            <a:lnSpc>
              <a:spcPct val="90000"/>
            </a:lnSpc>
            <a:spcBef>
              <a:spcPct val="0"/>
            </a:spcBef>
            <a:spcAft>
              <a:spcPct val="35000"/>
            </a:spcAft>
            <a:buNone/>
          </a:pPr>
          <a:r>
            <a:rPr lang="nl-BE" sz="2300" b="0" kern="1200" dirty="0"/>
            <a:t>Grote verantwoordelijkheid voor lidstaten aan de grens met gebrekkige solidariteit in ruil</a:t>
          </a:r>
          <a:endParaRPr lang="nl-BE" sz="2300" kern="1200" dirty="0"/>
        </a:p>
      </dsp:txBody>
      <dsp:txXfrm rot="10800000">
        <a:off x="2254801" y="1368"/>
        <a:ext cx="7088483" cy="833715"/>
      </dsp:txXfrm>
    </dsp:sp>
    <dsp:sp modelId="{CC779472-B553-443A-9DA3-59450F9A7990}">
      <dsp:nvSpPr>
        <dsp:cNvPr id="0" name=""/>
        <dsp:cNvSpPr/>
      </dsp:nvSpPr>
      <dsp:spPr>
        <a:xfrm>
          <a:off x="1629515" y="1368"/>
          <a:ext cx="833715" cy="833715"/>
        </a:xfrm>
        <a:prstGeom prst="ellipse">
          <a:avLst/>
        </a:prstGeom>
        <a:blipFill>
          <a:blip xmlns:r="http://schemas.openxmlformats.org/officeDocument/2006/relationships" r:embed="rId1"/>
          <a:srcRect/>
          <a:stretch>
            <a:fillRect l="-25000" r="-25000"/>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5BABB7-FBE1-4B1B-B1CF-AB14695EB104}">
      <dsp:nvSpPr>
        <dsp:cNvPr id="0" name=""/>
        <dsp:cNvSpPr/>
      </dsp:nvSpPr>
      <dsp:spPr>
        <a:xfrm rot="10800000">
          <a:off x="2046372" y="1063122"/>
          <a:ext cx="7296912" cy="833715"/>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646" tIns="87630" rIns="163576" bIns="87630" numCol="1" spcCol="1270" anchor="ctr" anchorCtr="0">
          <a:noAutofit/>
        </a:bodyPr>
        <a:lstStyle/>
        <a:p>
          <a:pPr marL="0" lvl="0" indent="0" algn="ctr" defTabSz="1022350">
            <a:lnSpc>
              <a:spcPct val="90000"/>
            </a:lnSpc>
            <a:spcBef>
              <a:spcPct val="0"/>
            </a:spcBef>
            <a:spcAft>
              <a:spcPct val="35000"/>
            </a:spcAft>
            <a:buNone/>
          </a:pPr>
          <a:r>
            <a:rPr lang="nl-BE" sz="2300" b="0" kern="1200" dirty="0"/>
            <a:t>Massaal gebruik van detentie </a:t>
          </a:r>
          <a:endParaRPr lang="nl-BE" sz="2300" kern="1200" dirty="0"/>
        </a:p>
      </dsp:txBody>
      <dsp:txXfrm rot="10800000">
        <a:off x="2254801" y="1063122"/>
        <a:ext cx="7088483" cy="833715"/>
      </dsp:txXfrm>
    </dsp:sp>
    <dsp:sp modelId="{C3AFF258-6BB0-42D8-9276-4FAEB6E9AE9B}">
      <dsp:nvSpPr>
        <dsp:cNvPr id="0" name=""/>
        <dsp:cNvSpPr/>
      </dsp:nvSpPr>
      <dsp:spPr>
        <a:xfrm>
          <a:off x="1629515" y="1063122"/>
          <a:ext cx="833715" cy="833715"/>
        </a:xfrm>
        <a:prstGeom prst="ellipse">
          <a:avLst/>
        </a:prstGeom>
        <a:blipFill>
          <a:blip xmlns:r="http://schemas.openxmlformats.org/officeDocument/2006/relationships" r:embed="rId2"/>
          <a:srcRect/>
          <a:stretch>
            <a:fillRect l="-39000" r="-39000"/>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72EACB-745C-42FB-8C3A-80B5E1861F42}">
      <dsp:nvSpPr>
        <dsp:cNvPr id="0" name=""/>
        <dsp:cNvSpPr/>
      </dsp:nvSpPr>
      <dsp:spPr>
        <a:xfrm rot="10800000">
          <a:off x="2046372" y="2124875"/>
          <a:ext cx="7296912" cy="833715"/>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646" tIns="87630" rIns="163576" bIns="87630" numCol="1" spcCol="1270" anchor="ctr" anchorCtr="0">
          <a:noAutofit/>
        </a:bodyPr>
        <a:lstStyle/>
        <a:p>
          <a:pPr marL="0" lvl="0" indent="0" algn="ctr" defTabSz="1022350">
            <a:lnSpc>
              <a:spcPct val="90000"/>
            </a:lnSpc>
            <a:spcBef>
              <a:spcPct val="0"/>
            </a:spcBef>
            <a:spcAft>
              <a:spcPct val="35000"/>
            </a:spcAft>
            <a:buNone/>
          </a:pPr>
          <a:r>
            <a:rPr lang="nl-BE" sz="2300" b="0" kern="1200" dirty="0"/>
            <a:t>Kortere termijnen en vrijblijvende opvangrichtlijn in tijden van non-implementatie</a:t>
          </a:r>
          <a:endParaRPr lang="nl-BE" sz="2300" kern="1200" dirty="0"/>
        </a:p>
      </dsp:txBody>
      <dsp:txXfrm rot="10800000">
        <a:off x="2254801" y="2124875"/>
        <a:ext cx="7088483" cy="833715"/>
      </dsp:txXfrm>
    </dsp:sp>
    <dsp:sp modelId="{C2D16ADC-2DBD-4B2D-B48F-78189BE9EF27}">
      <dsp:nvSpPr>
        <dsp:cNvPr id="0" name=""/>
        <dsp:cNvSpPr/>
      </dsp:nvSpPr>
      <dsp:spPr>
        <a:xfrm>
          <a:off x="1629515" y="2124875"/>
          <a:ext cx="833715" cy="833715"/>
        </a:xfrm>
        <a:prstGeom prst="ellipse">
          <a:avLst/>
        </a:prstGeom>
        <a:blipFill>
          <a:blip xmlns:r="http://schemas.openxmlformats.org/officeDocument/2006/relationships" r:embed="rId3"/>
          <a:srcRect/>
          <a:stretch>
            <a:fillRect l="-25000" r="-25000"/>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9EE096-0FC3-4C85-B44A-A822BD0831FA}">
      <dsp:nvSpPr>
        <dsp:cNvPr id="0" name=""/>
        <dsp:cNvSpPr/>
      </dsp:nvSpPr>
      <dsp:spPr>
        <a:xfrm rot="10800000">
          <a:off x="2046372" y="3186629"/>
          <a:ext cx="7296912" cy="833715"/>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646" tIns="87630" rIns="163576" bIns="87630" numCol="1" spcCol="1270" anchor="ctr" anchorCtr="0">
          <a:noAutofit/>
        </a:bodyPr>
        <a:lstStyle/>
        <a:p>
          <a:pPr marL="0" lvl="0" indent="0" algn="ctr" defTabSz="1022350">
            <a:lnSpc>
              <a:spcPct val="90000"/>
            </a:lnSpc>
            <a:spcBef>
              <a:spcPct val="0"/>
            </a:spcBef>
            <a:spcAft>
              <a:spcPct val="35000"/>
            </a:spcAft>
            <a:buNone/>
          </a:pPr>
          <a:r>
            <a:rPr lang="nl-BE" sz="2300" b="0" kern="1200" dirty="0"/>
            <a:t>Toename van technische weigeringsbeslissingen, onrealistische termijnen en </a:t>
          </a:r>
          <a:r>
            <a:rPr lang="nl-BE" sz="2300" b="0" kern="1200" dirty="0" err="1"/>
            <a:t>doolhofgewijze</a:t>
          </a:r>
          <a:r>
            <a:rPr lang="nl-BE" sz="2300" b="0" kern="1200" dirty="0"/>
            <a:t> procedures </a:t>
          </a:r>
          <a:endParaRPr lang="nl-BE" sz="2300" kern="1200" dirty="0"/>
        </a:p>
      </dsp:txBody>
      <dsp:txXfrm rot="10800000">
        <a:off x="2254801" y="3186629"/>
        <a:ext cx="7088483" cy="833715"/>
      </dsp:txXfrm>
    </dsp:sp>
    <dsp:sp modelId="{9B8C989F-4607-47AD-A413-6DC5D4B3A480}">
      <dsp:nvSpPr>
        <dsp:cNvPr id="0" name=""/>
        <dsp:cNvSpPr/>
      </dsp:nvSpPr>
      <dsp:spPr>
        <a:xfrm>
          <a:off x="1629515" y="3186629"/>
          <a:ext cx="833715" cy="833715"/>
        </a:xfrm>
        <a:prstGeom prst="ellipse">
          <a:avLst/>
        </a:prstGeom>
        <a:blipFill>
          <a:blip xmlns:r="http://schemas.openxmlformats.org/officeDocument/2006/relationships" r:embed="rId4"/>
          <a:srcRect/>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5E8F3-64B5-4FBC-98CE-DCCC7AB27FED}">
      <dsp:nvSpPr>
        <dsp:cNvPr id="0" name=""/>
        <dsp:cNvSpPr/>
      </dsp:nvSpPr>
      <dsp:spPr>
        <a:xfrm rot="10800000">
          <a:off x="2046372" y="1368"/>
          <a:ext cx="7296912" cy="833715"/>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646" tIns="87630" rIns="163576" bIns="87630" numCol="1" spcCol="1270" anchor="ctr" anchorCtr="0">
          <a:noAutofit/>
        </a:bodyPr>
        <a:lstStyle/>
        <a:p>
          <a:pPr marL="0" lvl="0" indent="0" algn="ctr" defTabSz="1022350">
            <a:lnSpc>
              <a:spcPct val="90000"/>
            </a:lnSpc>
            <a:spcBef>
              <a:spcPct val="0"/>
            </a:spcBef>
            <a:spcAft>
              <a:spcPct val="35000"/>
            </a:spcAft>
            <a:buNone/>
          </a:pPr>
          <a:r>
            <a:rPr lang="nl-BE" sz="2300" b="1" kern="1200" dirty="0"/>
            <a:t>Grote verantwoordelijkheid voor lidstaten aan de grens met gebrekkige solidariteit in ruil</a:t>
          </a:r>
        </a:p>
      </dsp:txBody>
      <dsp:txXfrm rot="10800000">
        <a:off x="2254801" y="1368"/>
        <a:ext cx="7088483" cy="833715"/>
      </dsp:txXfrm>
    </dsp:sp>
    <dsp:sp modelId="{CC779472-B553-443A-9DA3-59450F9A7990}">
      <dsp:nvSpPr>
        <dsp:cNvPr id="0" name=""/>
        <dsp:cNvSpPr/>
      </dsp:nvSpPr>
      <dsp:spPr>
        <a:xfrm>
          <a:off x="1629515" y="1368"/>
          <a:ext cx="833715" cy="833715"/>
        </a:xfrm>
        <a:prstGeom prst="ellipse">
          <a:avLst/>
        </a:prstGeom>
        <a:blipFill>
          <a:blip xmlns:r="http://schemas.openxmlformats.org/officeDocument/2006/relationships" r:embed="rId1"/>
          <a:srcRect/>
          <a:stretch>
            <a:fillRect l="-25000" r="-25000"/>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5BABB7-FBE1-4B1B-B1CF-AB14695EB104}">
      <dsp:nvSpPr>
        <dsp:cNvPr id="0" name=""/>
        <dsp:cNvSpPr/>
      </dsp:nvSpPr>
      <dsp:spPr>
        <a:xfrm rot="10800000">
          <a:off x="2046372" y="1063122"/>
          <a:ext cx="7296912" cy="833715"/>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646" tIns="87630" rIns="163576" bIns="87630" numCol="1" spcCol="1270" anchor="ctr" anchorCtr="0">
          <a:noAutofit/>
        </a:bodyPr>
        <a:lstStyle/>
        <a:p>
          <a:pPr marL="0" lvl="0" indent="0" algn="ctr" defTabSz="1022350">
            <a:lnSpc>
              <a:spcPct val="90000"/>
            </a:lnSpc>
            <a:spcBef>
              <a:spcPct val="0"/>
            </a:spcBef>
            <a:spcAft>
              <a:spcPct val="35000"/>
            </a:spcAft>
            <a:buNone/>
          </a:pPr>
          <a:r>
            <a:rPr lang="nl-BE" sz="2300" b="0" kern="1200" dirty="0"/>
            <a:t>Massaal gebruik van detentie </a:t>
          </a:r>
          <a:endParaRPr lang="nl-BE" sz="2300" kern="1200" dirty="0"/>
        </a:p>
      </dsp:txBody>
      <dsp:txXfrm rot="10800000">
        <a:off x="2254801" y="1063122"/>
        <a:ext cx="7088483" cy="833715"/>
      </dsp:txXfrm>
    </dsp:sp>
    <dsp:sp modelId="{C3AFF258-6BB0-42D8-9276-4FAEB6E9AE9B}">
      <dsp:nvSpPr>
        <dsp:cNvPr id="0" name=""/>
        <dsp:cNvSpPr/>
      </dsp:nvSpPr>
      <dsp:spPr>
        <a:xfrm>
          <a:off x="1629515" y="1063122"/>
          <a:ext cx="833715" cy="833715"/>
        </a:xfrm>
        <a:prstGeom prst="ellipse">
          <a:avLst/>
        </a:prstGeom>
        <a:blipFill>
          <a:blip xmlns:r="http://schemas.openxmlformats.org/officeDocument/2006/relationships" r:embed="rId2"/>
          <a:srcRect/>
          <a:stretch>
            <a:fillRect l="-39000" r="-39000"/>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72EACB-745C-42FB-8C3A-80B5E1861F42}">
      <dsp:nvSpPr>
        <dsp:cNvPr id="0" name=""/>
        <dsp:cNvSpPr/>
      </dsp:nvSpPr>
      <dsp:spPr>
        <a:xfrm rot="10800000">
          <a:off x="2046372" y="2124875"/>
          <a:ext cx="7296912" cy="833715"/>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646" tIns="87630" rIns="163576" bIns="87630" numCol="1" spcCol="1270" anchor="ctr" anchorCtr="0">
          <a:noAutofit/>
        </a:bodyPr>
        <a:lstStyle/>
        <a:p>
          <a:pPr marL="0" lvl="0" indent="0" algn="ctr" defTabSz="1022350">
            <a:lnSpc>
              <a:spcPct val="90000"/>
            </a:lnSpc>
            <a:spcBef>
              <a:spcPct val="0"/>
            </a:spcBef>
            <a:spcAft>
              <a:spcPct val="35000"/>
            </a:spcAft>
            <a:buNone/>
          </a:pPr>
          <a:r>
            <a:rPr lang="nl-BE" sz="2300" b="0" kern="1200" dirty="0"/>
            <a:t>Kortere termijnen en vrijblijvende opvangrichtlijn in tijden van non-implementatie</a:t>
          </a:r>
          <a:endParaRPr lang="nl-BE" sz="2300" kern="1200" dirty="0"/>
        </a:p>
      </dsp:txBody>
      <dsp:txXfrm rot="10800000">
        <a:off x="2254801" y="2124875"/>
        <a:ext cx="7088483" cy="833715"/>
      </dsp:txXfrm>
    </dsp:sp>
    <dsp:sp modelId="{C2D16ADC-2DBD-4B2D-B48F-78189BE9EF27}">
      <dsp:nvSpPr>
        <dsp:cNvPr id="0" name=""/>
        <dsp:cNvSpPr/>
      </dsp:nvSpPr>
      <dsp:spPr>
        <a:xfrm>
          <a:off x="1629515" y="2124875"/>
          <a:ext cx="833715" cy="833715"/>
        </a:xfrm>
        <a:prstGeom prst="ellipse">
          <a:avLst/>
        </a:prstGeom>
        <a:blipFill>
          <a:blip xmlns:r="http://schemas.openxmlformats.org/officeDocument/2006/relationships" r:embed="rId3"/>
          <a:srcRect/>
          <a:stretch>
            <a:fillRect l="-25000" r="-25000"/>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9EE096-0FC3-4C85-B44A-A822BD0831FA}">
      <dsp:nvSpPr>
        <dsp:cNvPr id="0" name=""/>
        <dsp:cNvSpPr/>
      </dsp:nvSpPr>
      <dsp:spPr>
        <a:xfrm rot="10800000">
          <a:off x="2046372" y="3186629"/>
          <a:ext cx="7296912" cy="833715"/>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646" tIns="87630" rIns="163576" bIns="87630" numCol="1" spcCol="1270" anchor="ctr" anchorCtr="0">
          <a:noAutofit/>
        </a:bodyPr>
        <a:lstStyle/>
        <a:p>
          <a:pPr marL="0" lvl="0" indent="0" algn="ctr" defTabSz="1022350">
            <a:lnSpc>
              <a:spcPct val="90000"/>
            </a:lnSpc>
            <a:spcBef>
              <a:spcPct val="0"/>
            </a:spcBef>
            <a:spcAft>
              <a:spcPct val="35000"/>
            </a:spcAft>
            <a:buNone/>
          </a:pPr>
          <a:r>
            <a:rPr lang="nl-BE" sz="2300" b="0" kern="1200" dirty="0"/>
            <a:t>Toename van technische weigeringsbeslissingen, onrealistische termijnen en </a:t>
          </a:r>
          <a:r>
            <a:rPr lang="nl-BE" sz="2300" b="0" kern="1200" dirty="0" err="1"/>
            <a:t>doolhofgewijze</a:t>
          </a:r>
          <a:r>
            <a:rPr lang="nl-BE" sz="2300" b="0" kern="1200" dirty="0"/>
            <a:t> procedures </a:t>
          </a:r>
          <a:endParaRPr lang="nl-BE" sz="2300" kern="1200" dirty="0"/>
        </a:p>
      </dsp:txBody>
      <dsp:txXfrm rot="10800000">
        <a:off x="2254801" y="3186629"/>
        <a:ext cx="7088483" cy="833715"/>
      </dsp:txXfrm>
    </dsp:sp>
    <dsp:sp modelId="{9B8C989F-4607-47AD-A413-6DC5D4B3A480}">
      <dsp:nvSpPr>
        <dsp:cNvPr id="0" name=""/>
        <dsp:cNvSpPr/>
      </dsp:nvSpPr>
      <dsp:spPr>
        <a:xfrm>
          <a:off x="1629515" y="3186629"/>
          <a:ext cx="833715" cy="833715"/>
        </a:xfrm>
        <a:prstGeom prst="ellipse">
          <a:avLst/>
        </a:prstGeom>
        <a:blipFill>
          <a:blip xmlns:r="http://schemas.openxmlformats.org/officeDocument/2006/relationships" r:embed="rId4"/>
          <a:srcRect/>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5E8F3-64B5-4FBC-98CE-DCCC7AB27FED}">
      <dsp:nvSpPr>
        <dsp:cNvPr id="0" name=""/>
        <dsp:cNvSpPr/>
      </dsp:nvSpPr>
      <dsp:spPr>
        <a:xfrm rot="10800000">
          <a:off x="2046372" y="1368"/>
          <a:ext cx="7296912" cy="833715"/>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646" tIns="87630" rIns="163576" bIns="87630" numCol="1" spcCol="1270" anchor="ctr" anchorCtr="0">
          <a:noAutofit/>
        </a:bodyPr>
        <a:lstStyle/>
        <a:p>
          <a:pPr marL="0" lvl="0" indent="0" algn="ctr" defTabSz="1022350">
            <a:lnSpc>
              <a:spcPct val="90000"/>
            </a:lnSpc>
            <a:spcBef>
              <a:spcPct val="0"/>
            </a:spcBef>
            <a:spcAft>
              <a:spcPct val="35000"/>
            </a:spcAft>
            <a:buNone/>
          </a:pPr>
          <a:r>
            <a:rPr lang="nl-BE" sz="2300" b="0" kern="1200" dirty="0"/>
            <a:t>Grote verantwoordelijkheid voor lidstaten aan de grens met gebrekkige solidariteit in ruil</a:t>
          </a:r>
          <a:endParaRPr lang="nl-BE" sz="2300" kern="1200" dirty="0"/>
        </a:p>
      </dsp:txBody>
      <dsp:txXfrm rot="10800000">
        <a:off x="2254801" y="1368"/>
        <a:ext cx="7088483" cy="833715"/>
      </dsp:txXfrm>
    </dsp:sp>
    <dsp:sp modelId="{CC779472-B553-443A-9DA3-59450F9A7990}">
      <dsp:nvSpPr>
        <dsp:cNvPr id="0" name=""/>
        <dsp:cNvSpPr/>
      </dsp:nvSpPr>
      <dsp:spPr>
        <a:xfrm>
          <a:off x="1629515" y="1368"/>
          <a:ext cx="833715" cy="833715"/>
        </a:xfrm>
        <a:prstGeom prst="ellipse">
          <a:avLst/>
        </a:prstGeom>
        <a:blipFill>
          <a:blip xmlns:r="http://schemas.openxmlformats.org/officeDocument/2006/relationships" r:embed="rId1"/>
          <a:srcRect/>
          <a:stretch>
            <a:fillRect l="-25000" r="-25000"/>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5BABB7-FBE1-4B1B-B1CF-AB14695EB104}">
      <dsp:nvSpPr>
        <dsp:cNvPr id="0" name=""/>
        <dsp:cNvSpPr/>
      </dsp:nvSpPr>
      <dsp:spPr>
        <a:xfrm rot="10800000">
          <a:off x="2046372" y="1063122"/>
          <a:ext cx="7296912" cy="833715"/>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646" tIns="87630" rIns="163576" bIns="87630" numCol="1" spcCol="1270" anchor="ctr" anchorCtr="0">
          <a:noAutofit/>
        </a:bodyPr>
        <a:lstStyle/>
        <a:p>
          <a:pPr marL="0" lvl="0" indent="0" algn="ctr" defTabSz="1022350">
            <a:lnSpc>
              <a:spcPct val="90000"/>
            </a:lnSpc>
            <a:spcBef>
              <a:spcPct val="0"/>
            </a:spcBef>
            <a:spcAft>
              <a:spcPct val="35000"/>
            </a:spcAft>
            <a:buNone/>
          </a:pPr>
          <a:r>
            <a:rPr lang="nl-BE" sz="2300" b="1" kern="1200" dirty="0"/>
            <a:t>Massaal gebruik van detentie </a:t>
          </a:r>
        </a:p>
      </dsp:txBody>
      <dsp:txXfrm rot="10800000">
        <a:off x="2254801" y="1063122"/>
        <a:ext cx="7088483" cy="833715"/>
      </dsp:txXfrm>
    </dsp:sp>
    <dsp:sp modelId="{C3AFF258-6BB0-42D8-9276-4FAEB6E9AE9B}">
      <dsp:nvSpPr>
        <dsp:cNvPr id="0" name=""/>
        <dsp:cNvSpPr/>
      </dsp:nvSpPr>
      <dsp:spPr>
        <a:xfrm>
          <a:off x="1629515" y="1063122"/>
          <a:ext cx="833715" cy="833715"/>
        </a:xfrm>
        <a:prstGeom prst="ellipse">
          <a:avLst/>
        </a:prstGeom>
        <a:blipFill>
          <a:blip xmlns:r="http://schemas.openxmlformats.org/officeDocument/2006/relationships" r:embed="rId2"/>
          <a:srcRect/>
          <a:stretch>
            <a:fillRect l="-39000" r="-39000"/>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72EACB-745C-42FB-8C3A-80B5E1861F42}">
      <dsp:nvSpPr>
        <dsp:cNvPr id="0" name=""/>
        <dsp:cNvSpPr/>
      </dsp:nvSpPr>
      <dsp:spPr>
        <a:xfrm rot="10800000">
          <a:off x="2046372" y="2124875"/>
          <a:ext cx="7296912" cy="833715"/>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646" tIns="87630" rIns="163576" bIns="87630" numCol="1" spcCol="1270" anchor="ctr" anchorCtr="0">
          <a:noAutofit/>
        </a:bodyPr>
        <a:lstStyle/>
        <a:p>
          <a:pPr marL="0" lvl="0" indent="0" algn="ctr" defTabSz="1022350">
            <a:lnSpc>
              <a:spcPct val="90000"/>
            </a:lnSpc>
            <a:spcBef>
              <a:spcPct val="0"/>
            </a:spcBef>
            <a:spcAft>
              <a:spcPct val="35000"/>
            </a:spcAft>
            <a:buNone/>
          </a:pPr>
          <a:r>
            <a:rPr lang="nl-BE" sz="2300" b="0" kern="1200" dirty="0"/>
            <a:t>Kortere termijnen en vrijblijvende opvangrichtlijn in tijden van non-implementatie</a:t>
          </a:r>
          <a:endParaRPr lang="nl-BE" sz="2300" kern="1200" dirty="0"/>
        </a:p>
      </dsp:txBody>
      <dsp:txXfrm rot="10800000">
        <a:off x="2254801" y="2124875"/>
        <a:ext cx="7088483" cy="833715"/>
      </dsp:txXfrm>
    </dsp:sp>
    <dsp:sp modelId="{C2D16ADC-2DBD-4B2D-B48F-78189BE9EF27}">
      <dsp:nvSpPr>
        <dsp:cNvPr id="0" name=""/>
        <dsp:cNvSpPr/>
      </dsp:nvSpPr>
      <dsp:spPr>
        <a:xfrm>
          <a:off x="1629515" y="2124875"/>
          <a:ext cx="833715" cy="833715"/>
        </a:xfrm>
        <a:prstGeom prst="ellipse">
          <a:avLst/>
        </a:prstGeom>
        <a:blipFill>
          <a:blip xmlns:r="http://schemas.openxmlformats.org/officeDocument/2006/relationships" r:embed="rId3"/>
          <a:srcRect/>
          <a:stretch>
            <a:fillRect l="-25000" r="-25000"/>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9EE096-0FC3-4C85-B44A-A822BD0831FA}">
      <dsp:nvSpPr>
        <dsp:cNvPr id="0" name=""/>
        <dsp:cNvSpPr/>
      </dsp:nvSpPr>
      <dsp:spPr>
        <a:xfrm rot="10800000">
          <a:off x="2046372" y="3186629"/>
          <a:ext cx="7296912" cy="833715"/>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646" tIns="87630" rIns="163576" bIns="87630" numCol="1" spcCol="1270" anchor="ctr" anchorCtr="0">
          <a:noAutofit/>
        </a:bodyPr>
        <a:lstStyle/>
        <a:p>
          <a:pPr marL="0" lvl="0" indent="0" algn="ctr" defTabSz="1022350">
            <a:lnSpc>
              <a:spcPct val="90000"/>
            </a:lnSpc>
            <a:spcBef>
              <a:spcPct val="0"/>
            </a:spcBef>
            <a:spcAft>
              <a:spcPct val="35000"/>
            </a:spcAft>
            <a:buNone/>
          </a:pPr>
          <a:r>
            <a:rPr lang="nl-BE" sz="2300" b="0" kern="1200" dirty="0"/>
            <a:t>Toename van technische weigeringsbeslissingen, onrealistische termijnen en </a:t>
          </a:r>
          <a:r>
            <a:rPr lang="nl-BE" sz="2300" b="0" kern="1200" dirty="0" err="1"/>
            <a:t>doolhofgewijze</a:t>
          </a:r>
          <a:r>
            <a:rPr lang="nl-BE" sz="2300" b="0" kern="1200" dirty="0"/>
            <a:t> procedures </a:t>
          </a:r>
          <a:endParaRPr lang="nl-BE" sz="2300" kern="1200" dirty="0"/>
        </a:p>
      </dsp:txBody>
      <dsp:txXfrm rot="10800000">
        <a:off x="2254801" y="3186629"/>
        <a:ext cx="7088483" cy="833715"/>
      </dsp:txXfrm>
    </dsp:sp>
    <dsp:sp modelId="{9B8C989F-4607-47AD-A413-6DC5D4B3A480}">
      <dsp:nvSpPr>
        <dsp:cNvPr id="0" name=""/>
        <dsp:cNvSpPr/>
      </dsp:nvSpPr>
      <dsp:spPr>
        <a:xfrm>
          <a:off x="1629515" y="3186629"/>
          <a:ext cx="833715" cy="833715"/>
        </a:xfrm>
        <a:prstGeom prst="ellipse">
          <a:avLst/>
        </a:prstGeom>
        <a:blipFill>
          <a:blip xmlns:r="http://schemas.openxmlformats.org/officeDocument/2006/relationships" r:embed="rId4"/>
          <a:srcRect/>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5E8F3-64B5-4FBC-98CE-DCCC7AB27FED}">
      <dsp:nvSpPr>
        <dsp:cNvPr id="0" name=""/>
        <dsp:cNvSpPr/>
      </dsp:nvSpPr>
      <dsp:spPr>
        <a:xfrm rot="10800000">
          <a:off x="2046372" y="1368"/>
          <a:ext cx="7296912" cy="833715"/>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646" tIns="87630" rIns="163576" bIns="87630" numCol="1" spcCol="1270" anchor="ctr" anchorCtr="0">
          <a:noAutofit/>
        </a:bodyPr>
        <a:lstStyle/>
        <a:p>
          <a:pPr marL="0" lvl="0" indent="0" algn="ctr" defTabSz="1022350">
            <a:lnSpc>
              <a:spcPct val="90000"/>
            </a:lnSpc>
            <a:spcBef>
              <a:spcPct val="0"/>
            </a:spcBef>
            <a:spcAft>
              <a:spcPct val="35000"/>
            </a:spcAft>
            <a:buNone/>
          </a:pPr>
          <a:r>
            <a:rPr lang="nl-BE" sz="2300" b="0" kern="1200" dirty="0"/>
            <a:t>Grote verantwoordelijkheid voor lidstaten aan de grens met gebrekkige solidariteit in ruil</a:t>
          </a:r>
          <a:endParaRPr lang="nl-BE" sz="2300" kern="1200" dirty="0"/>
        </a:p>
      </dsp:txBody>
      <dsp:txXfrm rot="10800000">
        <a:off x="2254801" y="1368"/>
        <a:ext cx="7088483" cy="833715"/>
      </dsp:txXfrm>
    </dsp:sp>
    <dsp:sp modelId="{CC779472-B553-443A-9DA3-59450F9A7990}">
      <dsp:nvSpPr>
        <dsp:cNvPr id="0" name=""/>
        <dsp:cNvSpPr/>
      </dsp:nvSpPr>
      <dsp:spPr>
        <a:xfrm>
          <a:off x="1629515" y="1368"/>
          <a:ext cx="833715" cy="833715"/>
        </a:xfrm>
        <a:prstGeom prst="ellipse">
          <a:avLst/>
        </a:prstGeom>
        <a:blipFill>
          <a:blip xmlns:r="http://schemas.openxmlformats.org/officeDocument/2006/relationships" r:embed="rId1"/>
          <a:srcRect/>
          <a:stretch>
            <a:fillRect l="-25000" r="-25000"/>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5BABB7-FBE1-4B1B-B1CF-AB14695EB104}">
      <dsp:nvSpPr>
        <dsp:cNvPr id="0" name=""/>
        <dsp:cNvSpPr/>
      </dsp:nvSpPr>
      <dsp:spPr>
        <a:xfrm rot="10800000">
          <a:off x="2046372" y="1063122"/>
          <a:ext cx="7296912" cy="833715"/>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646" tIns="87630" rIns="163576" bIns="87630" numCol="1" spcCol="1270" anchor="ctr" anchorCtr="0">
          <a:noAutofit/>
        </a:bodyPr>
        <a:lstStyle/>
        <a:p>
          <a:pPr marL="0" lvl="0" indent="0" algn="ctr" defTabSz="1022350">
            <a:lnSpc>
              <a:spcPct val="90000"/>
            </a:lnSpc>
            <a:spcBef>
              <a:spcPct val="0"/>
            </a:spcBef>
            <a:spcAft>
              <a:spcPct val="35000"/>
            </a:spcAft>
            <a:buNone/>
          </a:pPr>
          <a:r>
            <a:rPr lang="nl-BE" sz="2300" b="0" kern="1200" dirty="0"/>
            <a:t>Massaal gebruik van detentie </a:t>
          </a:r>
          <a:endParaRPr lang="nl-BE" sz="2300" kern="1200" dirty="0"/>
        </a:p>
      </dsp:txBody>
      <dsp:txXfrm rot="10800000">
        <a:off x="2254801" y="1063122"/>
        <a:ext cx="7088483" cy="833715"/>
      </dsp:txXfrm>
    </dsp:sp>
    <dsp:sp modelId="{C3AFF258-6BB0-42D8-9276-4FAEB6E9AE9B}">
      <dsp:nvSpPr>
        <dsp:cNvPr id="0" name=""/>
        <dsp:cNvSpPr/>
      </dsp:nvSpPr>
      <dsp:spPr>
        <a:xfrm>
          <a:off x="1629515" y="1063122"/>
          <a:ext cx="833715" cy="833715"/>
        </a:xfrm>
        <a:prstGeom prst="ellipse">
          <a:avLst/>
        </a:prstGeom>
        <a:blipFill>
          <a:blip xmlns:r="http://schemas.openxmlformats.org/officeDocument/2006/relationships" r:embed="rId2"/>
          <a:srcRect/>
          <a:stretch>
            <a:fillRect l="-39000" r="-39000"/>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72EACB-745C-42FB-8C3A-80B5E1861F42}">
      <dsp:nvSpPr>
        <dsp:cNvPr id="0" name=""/>
        <dsp:cNvSpPr/>
      </dsp:nvSpPr>
      <dsp:spPr>
        <a:xfrm rot="10800000">
          <a:off x="2046372" y="2124875"/>
          <a:ext cx="7296912" cy="833715"/>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646" tIns="87630" rIns="163576" bIns="87630" numCol="1" spcCol="1270" anchor="ctr" anchorCtr="0">
          <a:noAutofit/>
        </a:bodyPr>
        <a:lstStyle/>
        <a:p>
          <a:pPr marL="0" lvl="0" indent="0" algn="ctr" defTabSz="1022350">
            <a:lnSpc>
              <a:spcPct val="90000"/>
            </a:lnSpc>
            <a:spcBef>
              <a:spcPct val="0"/>
            </a:spcBef>
            <a:spcAft>
              <a:spcPct val="35000"/>
            </a:spcAft>
            <a:buNone/>
          </a:pPr>
          <a:r>
            <a:rPr lang="nl-BE" sz="2300" b="1" kern="1200" dirty="0"/>
            <a:t>Kortere termijnen en vrijblijvende opvangrichtlijn in tijden van non-implementatie</a:t>
          </a:r>
        </a:p>
      </dsp:txBody>
      <dsp:txXfrm rot="10800000">
        <a:off x="2254801" y="2124875"/>
        <a:ext cx="7088483" cy="833715"/>
      </dsp:txXfrm>
    </dsp:sp>
    <dsp:sp modelId="{C2D16ADC-2DBD-4B2D-B48F-78189BE9EF27}">
      <dsp:nvSpPr>
        <dsp:cNvPr id="0" name=""/>
        <dsp:cNvSpPr/>
      </dsp:nvSpPr>
      <dsp:spPr>
        <a:xfrm>
          <a:off x="1629515" y="2124875"/>
          <a:ext cx="833715" cy="833715"/>
        </a:xfrm>
        <a:prstGeom prst="ellipse">
          <a:avLst/>
        </a:prstGeom>
        <a:blipFill>
          <a:blip xmlns:r="http://schemas.openxmlformats.org/officeDocument/2006/relationships" r:embed="rId3"/>
          <a:srcRect/>
          <a:stretch>
            <a:fillRect l="-25000" r="-25000"/>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9EE096-0FC3-4C85-B44A-A822BD0831FA}">
      <dsp:nvSpPr>
        <dsp:cNvPr id="0" name=""/>
        <dsp:cNvSpPr/>
      </dsp:nvSpPr>
      <dsp:spPr>
        <a:xfrm rot="10800000">
          <a:off x="2046372" y="3186629"/>
          <a:ext cx="7296912" cy="833715"/>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646" tIns="87630" rIns="163576" bIns="87630" numCol="1" spcCol="1270" anchor="ctr" anchorCtr="0">
          <a:noAutofit/>
        </a:bodyPr>
        <a:lstStyle/>
        <a:p>
          <a:pPr marL="0" lvl="0" indent="0" algn="ctr" defTabSz="1022350">
            <a:lnSpc>
              <a:spcPct val="90000"/>
            </a:lnSpc>
            <a:spcBef>
              <a:spcPct val="0"/>
            </a:spcBef>
            <a:spcAft>
              <a:spcPct val="35000"/>
            </a:spcAft>
            <a:buNone/>
          </a:pPr>
          <a:r>
            <a:rPr lang="nl-BE" sz="2300" b="0" kern="1200" dirty="0"/>
            <a:t>Toename van technische weigeringsbeslissingen, onrealistische termijnen en </a:t>
          </a:r>
          <a:r>
            <a:rPr lang="nl-BE" sz="2300" b="0" kern="1200" dirty="0" err="1"/>
            <a:t>doolhofgewijze</a:t>
          </a:r>
          <a:r>
            <a:rPr lang="nl-BE" sz="2300" b="0" kern="1200" dirty="0"/>
            <a:t> procedures </a:t>
          </a:r>
          <a:endParaRPr lang="nl-BE" sz="2300" kern="1200" dirty="0"/>
        </a:p>
      </dsp:txBody>
      <dsp:txXfrm rot="10800000">
        <a:off x="2254801" y="3186629"/>
        <a:ext cx="7088483" cy="833715"/>
      </dsp:txXfrm>
    </dsp:sp>
    <dsp:sp modelId="{9B8C989F-4607-47AD-A413-6DC5D4B3A480}">
      <dsp:nvSpPr>
        <dsp:cNvPr id="0" name=""/>
        <dsp:cNvSpPr/>
      </dsp:nvSpPr>
      <dsp:spPr>
        <a:xfrm>
          <a:off x="1629515" y="3186629"/>
          <a:ext cx="833715" cy="833715"/>
        </a:xfrm>
        <a:prstGeom prst="ellipse">
          <a:avLst/>
        </a:prstGeom>
        <a:blipFill>
          <a:blip xmlns:r="http://schemas.openxmlformats.org/officeDocument/2006/relationships" r:embed="rId4"/>
          <a:srcRect/>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5E8F3-64B5-4FBC-98CE-DCCC7AB27FED}">
      <dsp:nvSpPr>
        <dsp:cNvPr id="0" name=""/>
        <dsp:cNvSpPr/>
      </dsp:nvSpPr>
      <dsp:spPr>
        <a:xfrm rot="10800000">
          <a:off x="2046372" y="1368"/>
          <a:ext cx="7296912" cy="833715"/>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646" tIns="83820" rIns="156464" bIns="83820" numCol="1" spcCol="1270" anchor="ctr" anchorCtr="0">
          <a:noAutofit/>
        </a:bodyPr>
        <a:lstStyle/>
        <a:p>
          <a:pPr marL="0" lvl="0" indent="0" algn="ctr" defTabSz="977900">
            <a:lnSpc>
              <a:spcPct val="90000"/>
            </a:lnSpc>
            <a:spcBef>
              <a:spcPct val="0"/>
            </a:spcBef>
            <a:spcAft>
              <a:spcPct val="35000"/>
            </a:spcAft>
            <a:buNone/>
          </a:pPr>
          <a:r>
            <a:rPr lang="nl-BE" sz="2200" b="0" kern="1200" dirty="0"/>
            <a:t>Grote verantwoordelijkheid voor lidstaten aan de grens met gebrekkige solidariteit in ruil</a:t>
          </a:r>
          <a:endParaRPr lang="nl-BE" sz="2200" kern="1200" dirty="0"/>
        </a:p>
      </dsp:txBody>
      <dsp:txXfrm rot="10800000">
        <a:off x="2254801" y="1368"/>
        <a:ext cx="7088483" cy="833715"/>
      </dsp:txXfrm>
    </dsp:sp>
    <dsp:sp modelId="{CC779472-B553-443A-9DA3-59450F9A7990}">
      <dsp:nvSpPr>
        <dsp:cNvPr id="0" name=""/>
        <dsp:cNvSpPr/>
      </dsp:nvSpPr>
      <dsp:spPr>
        <a:xfrm>
          <a:off x="1629515" y="1368"/>
          <a:ext cx="833715" cy="833715"/>
        </a:xfrm>
        <a:prstGeom prst="ellipse">
          <a:avLst/>
        </a:prstGeom>
        <a:blipFill>
          <a:blip xmlns:r="http://schemas.openxmlformats.org/officeDocument/2006/relationships" r:embed="rId1"/>
          <a:srcRect/>
          <a:stretch>
            <a:fillRect l="-25000" r="-25000"/>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5BABB7-FBE1-4B1B-B1CF-AB14695EB104}">
      <dsp:nvSpPr>
        <dsp:cNvPr id="0" name=""/>
        <dsp:cNvSpPr/>
      </dsp:nvSpPr>
      <dsp:spPr>
        <a:xfrm rot="10800000">
          <a:off x="2046372" y="1063122"/>
          <a:ext cx="7296912" cy="833715"/>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646" tIns="83820" rIns="156464" bIns="83820" numCol="1" spcCol="1270" anchor="ctr" anchorCtr="0">
          <a:noAutofit/>
        </a:bodyPr>
        <a:lstStyle/>
        <a:p>
          <a:pPr marL="0" lvl="0" indent="0" algn="ctr" defTabSz="977900">
            <a:lnSpc>
              <a:spcPct val="90000"/>
            </a:lnSpc>
            <a:spcBef>
              <a:spcPct val="0"/>
            </a:spcBef>
            <a:spcAft>
              <a:spcPct val="35000"/>
            </a:spcAft>
            <a:buNone/>
          </a:pPr>
          <a:r>
            <a:rPr lang="nl-BE" sz="2200" b="0" kern="1200" dirty="0"/>
            <a:t>Massaal gebruik van detentie </a:t>
          </a:r>
          <a:endParaRPr lang="nl-BE" sz="2200" kern="1200" dirty="0"/>
        </a:p>
      </dsp:txBody>
      <dsp:txXfrm rot="10800000">
        <a:off x="2254801" y="1063122"/>
        <a:ext cx="7088483" cy="833715"/>
      </dsp:txXfrm>
    </dsp:sp>
    <dsp:sp modelId="{C3AFF258-6BB0-42D8-9276-4FAEB6E9AE9B}">
      <dsp:nvSpPr>
        <dsp:cNvPr id="0" name=""/>
        <dsp:cNvSpPr/>
      </dsp:nvSpPr>
      <dsp:spPr>
        <a:xfrm>
          <a:off x="1629515" y="1063122"/>
          <a:ext cx="833715" cy="833715"/>
        </a:xfrm>
        <a:prstGeom prst="ellipse">
          <a:avLst/>
        </a:prstGeom>
        <a:blipFill>
          <a:blip xmlns:r="http://schemas.openxmlformats.org/officeDocument/2006/relationships" r:embed="rId2"/>
          <a:srcRect/>
          <a:stretch>
            <a:fillRect l="-39000" r="-39000"/>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72EACB-745C-42FB-8C3A-80B5E1861F42}">
      <dsp:nvSpPr>
        <dsp:cNvPr id="0" name=""/>
        <dsp:cNvSpPr/>
      </dsp:nvSpPr>
      <dsp:spPr>
        <a:xfrm rot="10800000">
          <a:off x="2046372" y="2124875"/>
          <a:ext cx="7296912" cy="833715"/>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646" tIns="83820" rIns="156464" bIns="83820" numCol="1" spcCol="1270" anchor="ctr" anchorCtr="0">
          <a:noAutofit/>
        </a:bodyPr>
        <a:lstStyle/>
        <a:p>
          <a:pPr marL="0" lvl="0" indent="0" algn="ctr" defTabSz="977900">
            <a:lnSpc>
              <a:spcPct val="90000"/>
            </a:lnSpc>
            <a:spcBef>
              <a:spcPct val="0"/>
            </a:spcBef>
            <a:spcAft>
              <a:spcPct val="35000"/>
            </a:spcAft>
            <a:buNone/>
          </a:pPr>
          <a:r>
            <a:rPr lang="nl-BE" sz="2200" b="0" kern="1200" dirty="0"/>
            <a:t>Kortere termijnen en vrijblijvende opvangrichtlijn in tijden van non-implementatie</a:t>
          </a:r>
          <a:endParaRPr lang="nl-BE" sz="2200" kern="1200" dirty="0"/>
        </a:p>
      </dsp:txBody>
      <dsp:txXfrm rot="10800000">
        <a:off x="2254801" y="2124875"/>
        <a:ext cx="7088483" cy="833715"/>
      </dsp:txXfrm>
    </dsp:sp>
    <dsp:sp modelId="{C2D16ADC-2DBD-4B2D-B48F-78189BE9EF27}">
      <dsp:nvSpPr>
        <dsp:cNvPr id="0" name=""/>
        <dsp:cNvSpPr/>
      </dsp:nvSpPr>
      <dsp:spPr>
        <a:xfrm>
          <a:off x="1629515" y="2124875"/>
          <a:ext cx="833715" cy="833715"/>
        </a:xfrm>
        <a:prstGeom prst="ellipse">
          <a:avLst/>
        </a:prstGeom>
        <a:blipFill>
          <a:blip xmlns:r="http://schemas.openxmlformats.org/officeDocument/2006/relationships" r:embed="rId3"/>
          <a:srcRect/>
          <a:stretch>
            <a:fillRect l="-25000" r="-25000"/>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9EE096-0FC3-4C85-B44A-A822BD0831FA}">
      <dsp:nvSpPr>
        <dsp:cNvPr id="0" name=""/>
        <dsp:cNvSpPr/>
      </dsp:nvSpPr>
      <dsp:spPr>
        <a:xfrm rot="10800000">
          <a:off x="2046372" y="3186629"/>
          <a:ext cx="7296912" cy="833715"/>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646" tIns="83820" rIns="156464" bIns="83820" numCol="1" spcCol="1270" anchor="ctr" anchorCtr="0">
          <a:noAutofit/>
        </a:bodyPr>
        <a:lstStyle/>
        <a:p>
          <a:pPr marL="0" lvl="0" indent="0" algn="ctr" defTabSz="977900">
            <a:lnSpc>
              <a:spcPct val="90000"/>
            </a:lnSpc>
            <a:spcBef>
              <a:spcPct val="0"/>
            </a:spcBef>
            <a:spcAft>
              <a:spcPct val="35000"/>
            </a:spcAft>
            <a:buNone/>
          </a:pPr>
          <a:r>
            <a:rPr lang="nl-BE" sz="2200" b="1" kern="1200" dirty="0"/>
            <a:t>Toename van technische weigeringsbeslissingen, onrealistische termijnen en </a:t>
          </a:r>
          <a:r>
            <a:rPr lang="nl-BE" sz="2200" b="1" kern="1200" dirty="0" err="1"/>
            <a:t>doolhofgewijze</a:t>
          </a:r>
          <a:r>
            <a:rPr lang="nl-BE" sz="2200" b="1" kern="1200" dirty="0"/>
            <a:t> procedures </a:t>
          </a:r>
        </a:p>
      </dsp:txBody>
      <dsp:txXfrm rot="10800000">
        <a:off x="2254801" y="3186629"/>
        <a:ext cx="7088483" cy="833715"/>
      </dsp:txXfrm>
    </dsp:sp>
    <dsp:sp modelId="{9B8C989F-4607-47AD-A413-6DC5D4B3A480}">
      <dsp:nvSpPr>
        <dsp:cNvPr id="0" name=""/>
        <dsp:cNvSpPr/>
      </dsp:nvSpPr>
      <dsp:spPr>
        <a:xfrm>
          <a:off x="1629515" y="3186629"/>
          <a:ext cx="833715" cy="833715"/>
        </a:xfrm>
        <a:prstGeom prst="ellipse">
          <a:avLst/>
        </a:prstGeom>
        <a:blipFill>
          <a:blip xmlns:r="http://schemas.openxmlformats.org/officeDocument/2006/relationships" r:embed="rId4"/>
          <a:srcRect/>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timeline" pri="103"/>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4BD414-2C9F-4506-9996-CB2A228E8D21}" type="datetimeFigureOut">
              <a:rPr lang="nl-BE" smtClean="0"/>
              <a:t>3/07/2026</a:t>
            </a:fld>
            <a:endParaRPr lang="nl-B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7D34B-FDB5-4F2D-8FE6-FBA236548F14}" type="slidenum">
              <a:rPr lang="nl-BE" smtClean="0"/>
              <a:t>‹#›</a:t>
            </a:fld>
            <a:endParaRPr lang="nl-BE" dirty="0"/>
          </a:p>
        </p:txBody>
      </p:sp>
    </p:spTree>
    <p:extLst>
      <p:ext uri="{BB962C8B-B14F-4D97-AF65-F5344CB8AC3E}">
        <p14:creationId xmlns:p14="http://schemas.microsoft.com/office/powerpoint/2010/main" val="1389308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nl-BE" dirty="0"/>
          </a:p>
        </p:txBody>
      </p:sp>
      <p:sp>
        <p:nvSpPr>
          <p:cNvPr id="3" name="Notes Placeholder 2"/>
          <p:cNvSpPr>
            <a:spLocks noGrp="1"/>
          </p:cNvSpPr>
          <p:nvPr>
            <p:ph type="body" idx="1"/>
          </p:nvPr>
        </p:nvSpPr>
        <p:spPr/>
        <p:txBody>
          <a:bodyPr/>
          <a:lstStyle/>
          <a:p>
            <a:r>
              <a:rPr lang="en-BE" dirty="0"/>
              <a:t>Tip: add a picture that fits with your presentation</a:t>
            </a:r>
            <a:endParaRPr lang="nl-BE" dirty="0"/>
          </a:p>
        </p:txBody>
      </p:sp>
      <p:sp>
        <p:nvSpPr>
          <p:cNvPr id="4" name="Slide Number Placeholder 3"/>
          <p:cNvSpPr>
            <a:spLocks noGrp="1"/>
          </p:cNvSpPr>
          <p:nvPr>
            <p:ph type="sldNum" sz="quarter" idx="5"/>
          </p:nvPr>
        </p:nvSpPr>
        <p:spPr/>
        <p:txBody>
          <a:bodyPr/>
          <a:lstStyle/>
          <a:p>
            <a:fld id="{7537D34B-FDB5-4F2D-8FE6-FBA236548F14}" type="slidenum">
              <a:rPr lang="nl-BE" smtClean="0"/>
              <a:t>1</a:t>
            </a:fld>
            <a:endParaRPr lang="nl-BE" dirty="0"/>
          </a:p>
        </p:txBody>
      </p:sp>
    </p:spTree>
    <p:extLst>
      <p:ext uri="{BB962C8B-B14F-4D97-AF65-F5344CB8AC3E}">
        <p14:creationId xmlns:p14="http://schemas.microsoft.com/office/powerpoint/2010/main" val="615322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42D06B-FAF6-1CE4-7A25-61348C30B54E}"/>
              </a:ext>
            </a:extLst>
          </p:cNvPr>
          <p:cNvSpPr>
            <a:spLocks noGrp="1"/>
          </p:cNvSpPr>
          <p:nvPr>
            <p:ph type="dt" sz="half" idx="10"/>
          </p:nvPr>
        </p:nvSpPr>
        <p:spPr/>
        <p:txBody>
          <a:bodyPr/>
          <a:lstStyle/>
          <a:p>
            <a:fld id="{5A3809A6-88FE-473F-A6B4-AFCACFFD2919}" type="datetimeFigureOut">
              <a:rPr lang="nl-BE" smtClean="0"/>
              <a:t>3/07/2026</a:t>
            </a:fld>
            <a:endParaRPr lang="nl-BE" dirty="0"/>
          </a:p>
        </p:txBody>
      </p:sp>
      <p:sp>
        <p:nvSpPr>
          <p:cNvPr id="5" name="Footer Placeholder 4">
            <a:extLst>
              <a:ext uri="{FF2B5EF4-FFF2-40B4-BE49-F238E27FC236}">
                <a16:creationId xmlns:a16="http://schemas.microsoft.com/office/drawing/2014/main" id="{B3A5267F-8D0E-620D-46CD-7B24A415DFDC}"/>
              </a:ext>
            </a:extLst>
          </p:cNvPr>
          <p:cNvSpPr>
            <a:spLocks noGrp="1"/>
          </p:cNvSpPr>
          <p:nvPr>
            <p:ph type="ftr" sz="quarter" idx="11"/>
          </p:nvPr>
        </p:nvSpPr>
        <p:spPr/>
        <p:txBody>
          <a:bodyPr/>
          <a:lstStyle/>
          <a:p>
            <a:endParaRPr lang="nl-BE" dirty="0"/>
          </a:p>
        </p:txBody>
      </p:sp>
      <p:sp>
        <p:nvSpPr>
          <p:cNvPr id="6" name="Slide Number Placeholder 5">
            <a:extLst>
              <a:ext uri="{FF2B5EF4-FFF2-40B4-BE49-F238E27FC236}">
                <a16:creationId xmlns:a16="http://schemas.microsoft.com/office/drawing/2014/main" id="{191D9A26-5171-DC55-7AA5-CEACB66B3D33}"/>
              </a:ext>
            </a:extLst>
          </p:cNvPr>
          <p:cNvSpPr>
            <a:spLocks noGrp="1"/>
          </p:cNvSpPr>
          <p:nvPr>
            <p:ph type="sldNum" sz="quarter" idx="12"/>
          </p:nvPr>
        </p:nvSpPr>
        <p:spPr/>
        <p:txBody>
          <a:bodyPr/>
          <a:lstStyle/>
          <a:p>
            <a:fld id="{3FEEDF08-6A1F-4079-B905-34582C3F35CF}" type="slidenum">
              <a:rPr lang="nl-BE" smtClean="0"/>
              <a:t>‹#›</a:t>
            </a:fld>
            <a:endParaRPr lang="nl-BE" dirty="0"/>
          </a:p>
        </p:txBody>
      </p:sp>
      <p:sp>
        <p:nvSpPr>
          <p:cNvPr id="11" name="Title 1">
            <a:extLst>
              <a:ext uri="{FF2B5EF4-FFF2-40B4-BE49-F238E27FC236}">
                <a16:creationId xmlns:a16="http://schemas.microsoft.com/office/drawing/2014/main" id="{8043A44C-C2C0-AB2D-53C6-D2BEF57B1B0E}"/>
              </a:ext>
            </a:extLst>
          </p:cNvPr>
          <p:cNvSpPr>
            <a:spLocks noGrp="1"/>
          </p:cNvSpPr>
          <p:nvPr>
            <p:ph type="title" hasCustomPrompt="1"/>
          </p:nvPr>
        </p:nvSpPr>
        <p:spPr>
          <a:xfrm>
            <a:off x="381000" y="821929"/>
            <a:ext cx="7162800" cy="770153"/>
          </a:xfrm>
        </p:spPr>
        <p:txBody>
          <a:bodyPr>
            <a:noAutofit/>
          </a:bodyPr>
          <a:lstStyle>
            <a:lvl1pPr>
              <a:lnSpc>
                <a:spcPct val="150000"/>
              </a:lnSpc>
              <a:defRPr sz="4000">
                <a:highlight>
                  <a:srgbClr val="F95738"/>
                </a:highlight>
              </a:defRPr>
            </a:lvl1pPr>
          </a:lstStyle>
          <a:p>
            <a:r>
              <a:rPr lang="en-BE"/>
              <a:t>TITLE</a:t>
            </a:r>
            <a:endParaRPr lang="nl-BE"/>
          </a:p>
        </p:txBody>
      </p:sp>
      <p:sp>
        <p:nvSpPr>
          <p:cNvPr id="12" name="Content Placeholder 2">
            <a:extLst>
              <a:ext uri="{FF2B5EF4-FFF2-40B4-BE49-F238E27FC236}">
                <a16:creationId xmlns:a16="http://schemas.microsoft.com/office/drawing/2014/main" id="{B1960F63-6839-CD8B-15C4-FEB185517648}"/>
              </a:ext>
            </a:extLst>
          </p:cNvPr>
          <p:cNvSpPr>
            <a:spLocks noGrp="1"/>
          </p:cNvSpPr>
          <p:nvPr>
            <p:ph idx="1"/>
          </p:nvPr>
        </p:nvSpPr>
        <p:spPr>
          <a:xfrm>
            <a:off x="381000" y="1872134"/>
            <a:ext cx="7315200" cy="4021714"/>
          </a:xfrm>
        </p:spPr>
        <p:txBody>
          <a:bodyPr/>
          <a:lstStyle>
            <a:lvl1pPr>
              <a:defRPr b="0">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15" name="Title 1">
            <a:extLst>
              <a:ext uri="{FF2B5EF4-FFF2-40B4-BE49-F238E27FC236}">
                <a16:creationId xmlns:a16="http://schemas.microsoft.com/office/drawing/2014/main" id="{830CBA95-12DC-AEF2-C55E-635D139280A8}"/>
              </a:ext>
            </a:extLst>
          </p:cNvPr>
          <p:cNvSpPr txBox="1">
            <a:spLocks/>
          </p:cNvSpPr>
          <p:nvPr userDrawn="1"/>
        </p:nvSpPr>
        <p:spPr>
          <a:xfrm>
            <a:off x="533400" y="1238139"/>
            <a:ext cx="7315200" cy="929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highlight>
                  <a:srgbClr val="2894A7"/>
                </a:highlight>
                <a:latin typeface="Impact" panose="020B0806030902050204" pitchFamily="34" charset="0"/>
                <a:ea typeface="+mj-ea"/>
                <a:cs typeface="+mj-cs"/>
              </a:defRPr>
            </a:lvl1pPr>
          </a:lstStyle>
          <a:p>
            <a:endParaRPr lang="nl-BE" dirty="0"/>
          </a:p>
        </p:txBody>
      </p:sp>
      <p:pic>
        <p:nvPicPr>
          <p:cNvPr id="3" name="Picture 2" descr="Afbeelding met Menselijk gezicht, persoon, kleding, overdekt&#10;&#10;Door AI gegenereerde inhoud is mogelijk onjuist.">
            <a:extLst>
              <a:ext uri="{FF2B5EF4-FFF2-40B4-BE49-F238E27FC236}">
                <a16:creationId xmlns:a16="http://schemas.microsoft.com/office/drawing/2014/main" id="{BAF8D851-FEB9-0A5E-3ADA-49DE61A3D6E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302"/>
          <a:stretch/>
        </p:blipFill>
        <p:spPr bwMode="auto">
          <a:xfrm>
            <a:off x="7999560" y="0"/>
            <a:ext cx="41924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108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CB65-5A1F-F8D5-93FF-DDF8E280E5A5}"/>
              </a:ext>
            </a:extLst>
          </p:cNvPr>
          <p:cNvSpPr>
            <a:spLocks noGrp="1"/>
          </p:cNvSpPr>
          <p:nvPr>
            <p:ph type="title" hasCustomPrompt="1"/>
          </p:nvPr>
        </p:nvSpPr>
        <p:spPr>
          <a:xfrm>
            <a:off x="381000" y="362527"/>
            <a:ext cx="7969370" cy="1325563"/>
          </a:xfrm>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E6EC1025-8AE3-781C-5565-25CB5DC81A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C3A74328-B0B4-3EDF-D71B-BE1F41409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2D91F770-8BDC-E8DD-80F5-F21584470814}"/>
              </a:ext>
            </a:extLst>
          </p:cNvPr>
          <p:cNvSpPr>
            <a:spLocks noGrp="1"/>
          </p:cNvSpPr>
          <p:nvPr>
            <p:ph type="dt" sz="half" idx="10"/>
          </p:nvPr>
        </p:nvSpPr>
        <p:spPr/>
        <p:txBody>
          <a:bodyPr/>
          <a:lstStyle/>
          <a:p>
            <a:fld id="{5A3809A6-88FE-473F-A6B4-AFCACFFD2919}" type="datetimeFigureOut">
              <a:rPr lang="nl-BE" smtClean="0"/>
              <a:t>3/07/2026</a:t>
            </a:fld>
            <a:endParaRPr lang="nl-BE" dirty="0"/>
          </a:p>
        </p:txBody>
      </p:sp>
      <p:sp>
        <p:nvSpPr>
          <p:cNvPr id="6" name="Footer Placeholder 5">
            <a:extLst>
              <a:ext uri="{FF2B5EF4-FFF2-40B4-BE49-F238E27FC236}">
                <a16:creationId xmlns:a16="http://schemas.microsoft.com/office/drawing/2014/main" id="{04728B27-5793-9754-0BD4-2B3A60473AF0}"/>
              </a:ext>
            </a:extLst>
          </p:cNvPr>
          <p:cNvSpPr>
            <a:spLocks noGrp="1"/>
          </p:cNvSpPr>
          <p:nvPr>
            <p:ph type="ftr" sz="quarter" idx="11"/>
          </p:nvPr>
        </p:nvSpPr>
        <p:spPr/>
        <p:txBody>
          <a:bodyPr/>
          <a:lstStyle/>
          <a:p>
            <a:endParaRPr lang="nl-BE" dirty="0"/>
          </a:p>
        </p:txBody>
      </p:sp>
      <p:sp>
        <p:nvSpPr>
          <p:cNvPr id="7" name="Slide Number Placeholder 6">
            <a:extLst>
              <a:ext uri="{FF2B5EF4-FFF2-40B4-BE49-F238E27FC236}">
                <a16:creationId xmlns:a16="http://schemas.microsoft.com/office/drawing/2014/main" id="{B153C1CB-981D-0217-9AC1-16FF4E7407B0}"/>
              </a:ext>
            </a:extLst>
          </p:cNvPr>
          <p:cNvSpPr>
            <a:spLocks noGrp="1"/>
          </p:cNvSpPr>
          <p:nvPr>
            <p:ph type="sldNum" sz="quarter" idx="12"/>
          </p:nvPr>
        </p:nvSpPr>
        <p:spPr/>
        <p:txBody>
          <a:bodyPr/>
          <a:lstStyle/>
          <a:p>
            <a:fld id="{3FEEDF08-6A1F-4079-B905-34582C3F35CF}" type="slidenum">
              <a:rPr lang="nl-BE" smtClean="0"/>
              <a:t>‹#›</a:t>
            </a:fld>
            <a:endParaRPr lang="nl-BE" dirty="0"/>
          </a:p>
        </p:txBody>
      </p:sp>
    </p:spTree>
    <p:extLst>
      <p:ext uri="{BB962C8B-B14F-4D97-AF65-F5344CB8AC3E}">
        <p14:creationId xmlns:p14="http://schemas.microsoft.com/office/powerpoint/2010/main" val="2852861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ABFFC-7CA5-0693-D1B8-9ECDDA7A5D54}"/>
              </a:ext>
            </a:extLst>
          </p:cNvPr>
          <p:cNvSpPr>
            <a:spLocks noGrp="1"/>
          </p:cNvSpPr>
          <p:nvPr>
            <p:ph type="title" hasCustomPrompt="1"/>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22AD3FD1-AA9E-E3CA-2396-02E8F6D951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DF5284-22D3-17D1-E80F-5522452C32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0F98B7B7-4581-519E-AAAF-97FC9D958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0151D6-7478-498F-76A7-9F3E110A08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C953184B-09D4-1574-3BC6-DECFA960D9C7}"/>
              </a:ext>
            </a:extLst>
          </p:cNvPr>
          <p:cNvSpPr>
            <a:spLocks noGrp="1"/>
          </p:cNvSpPr>
          <p:nvPr>
            <p:ph type="dt" sz="half" idx="10"/>
          </p:nvPr>
        </p:nvSpPr>
        <p:spPr/>
        <p:txBody>
          <a:bodyPr/>
          <a:lstStyle/>
          <a:p>
            <a:fld id="{5A3809A6-88FE-473F-A6B4-AFCACFFD2919}" type="datetimeFigureOut">
              <a:rPr lang="nl-BE" smtClean="0"/>
              <a:t>3/07/2026</a:t>
            </a:fld>
            <a:endParaRPr lang="nl-BE" dirty="0"/>
          </a:p>
        </p:txBody>
      </p:sp>
      <p:sp>
        <p:nvSpPr>
          <p:cNvPr id="8" name="Footer Placeholder 7">
            <a:extLst>
              <a:ext uri="{FF2B5EF4-FFF2-40B4-BE49-F238E27FC236}">
                <a16:creationId xmlns:a16="http://schemas.microsoft.com/office/drawing/2014/main" id="{9C9018D2-16D4-AC0C-7F2E-BA6DDD21FE61}"/>
              </a:ext>
            </a:extLst>
          </p:cNvPr>
          <p:cNvSpPr>
            <a:spLocks noGrp="1"/>
          </p:cNvSpPr>
          <p:nvPr>
            <p:ph type="ftr" sz="quarter" idx="11"/>
          </p:nvPr>
        </p:nvSpPr>
        <p:spPr/>
        <p:txBody>
          <a:bodyPr/>
          <a:lstStyle/>
          <a:p>
            <a:endParaRPr lang="nl-BE" dirty="0"/>
          </a:p>
        </p:txBody>
      </p:sp>
      <p:sp>
        <p:nvSpPr>
          <p:cNvPr id="9" name="Slide Number Placeholder 8">
            <a:extLst>
              <a:ext uri="{FF2B5EF4-FFF2-40B4-BE49-F238E27FC236}">
                <a16:creationId xmlns:a16="http://schemas.microsoft.com/office/drawing/2014/main" id="{74AF6695-E530-D10D-5005-FE08725B6DE4}"/>
              </a:ext>
            </a:extLst>
          </p:cNvPr>
          <p:cNvSpPr>
            <a:spLocks noGrp="1"/>
          </p:cNvSpPr>
          <p:nvPr>
            <p:ph type="sldNum" sz="quarter" idx="12"/>
          </p:nvPr>
        </p:nvSpPr>
        <p:spPr/>
        <p:txBody>
          <a:bodyPr/>
          <a:lstStyle/>
          <a:p>
            <a:fld id="{3FEEDF08-6A1F-4079-B905-34582C3F35CF}" type="slidenum">
              <a:rPr lang="nl-BE" smtClean="0"/>
              <a:t>‹#›</a:t>
            </a:fld>
            <a:endParaRPr lang="nl-BE" dirty="0"/>
          </a:p>
        </p:txBody>
      </p:sp>
    </p:spTree>
    <p:extLst>
      <p:ext uri="{BB962C8B-B14F-4D97-AF65-F5344CB8AC3E}">
        <p14:creationId xmlns:p14="http://schemas.microsoft.com/office/powerpoint/2010/main" val="1974093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02D497-58DA-CDF3-F5AA-B99999DCF429}"/>
              </a:ext>
            </a:extLst>
          </p:cNvPr>
          <p:cNvSpPr>
            <a:spLocks noGrp="1"/>
          </p:cNvSpPr>
          <p:nvPr>
            <p:ph type="dt" sz="half" idx="10"/>
          </p:nvPr>
        </p:nvSpPr>
        <p:spPr/>
        <p:txBody>
          <a:bodyPr/>
          <a:lstStyle/>
          <a:p>
            <a:fld id="{5A3809A6-88FE-473F-A6B4-AFCACFFD2919}" type="datetimeFigureOut">
              <a:rPr lang="nl-BE" smtClean="0"/>
              <a:t>3/07/2026</a:t>
            </a:fld>
            <a:endParaRPr lang="nl-BE" dirty="0"/>
          </a:p>
        </p:txBody>
      </p:sp>
      <p:sp>
        <p:nvSpPr>
          <p:cNvPr id="3" name="Footer Placeholder 2">
            <a:extLst>
              <a:ext uri="{FF2B5EF4-FFF2-40B4-BE49-F238E27FC236}">
                <a16:creationId xmlns:a16="http://schemas.microsoft.com/office/drawing/2014/main" id="{6F44A7E8-4966-F637-BB58-A995BE716401}"/>
              </a:ext>
            </a:extLst>
          </p:cNvPr>
          <p:cNvSpPr>
            <a:spLocks noGrp="1"/>
          </p:cNvSpPr>
          <p:nvPr>
            <p:ph type="ftr" sz="quarter" idx="11"/>
          </p:nvPr>
        </p:nvSpPr>
        <p:spPr/>
        <p:txBody>
          <a:bodyPr/>
          <a:lstStyle/>
          <a:p>
            <a:endParaRPr lang="nl-BE" dirty="0"/>
          </a:p>
        </p:txBody>
      </p:sp>
      <p:sp>
        <p:nvSpPr>
          <p:cNvPr id="4" name="Slide Number Placeholder 3">
            <a:extLst>
              <a:ext uri="{FF2B5EF4-FFF2-40B4-BE49-F238E27FC236}">
                <a16:creationId xmlns:a16="http://schemas.microsoft.com/office/drawing/2014/main" id="{480DBF7C-2D77-33D3-11C1-82F605B1C06C}"/>
              </a:ext>
            </a:extLst>
          </p:cNvPr>
          <p:cNvSpPr>
            <a:spLocks noGrp="1"/>
          </p:cNvSpPr>
          <p:nvPr>
            <p:ph type="sldNum" sz="quarter" idx="12"/>
          </p:nvPr>
        </p:nvSpPr>
        <p:spPr/>
        <p:txBody>
          <a:bodyPr/>
          <a:lstStyle/>
          <a:p>
            <a:fld id="{3FEEDF08-6A1F-4079-B905-34582C3F35CF}" type="slidenum">
              <a:rPr lang="nl-BE" smtClean="0"/>
              <a:t>‹#›</a:t>
            </a:fld>
            <a:endParaRPr lang="nl-BE" dirty="0"/>
          </a:p>
        </p:txBody>
      </p:sp>
      <p:pic>
        <p:nvPicPr>
          <p:cNvPr id="4098" name="Picture 2" descr="A group of people sitting at a table&#10;&#10;AI-generated content may be incorrect.">
            <a:extLst>
              <a:ext uri="{FF2B5EF4-FFF2-40B4-BE49-F238E27FC236}">
                <a16:creationId xmlns:a16="http://schemas.microsoft.com/office/drawing/2014/main" id="{98F52ECB-3068-BB4B-07C6-EA5D4158BF4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40" r="22911"/>
          <a:stretch/>
        </p:blipFill>
        <p:spPr bwMode="auto">
          <a:xfrm>
            <a:off x="7999561" y="2854"/>
            <a:ext cx="4192439" cy="6855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108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9CF92-806A-71C7-B35D-44ED467CD7F9}"/>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41B02804-2A7F-2FE1-4092-B16C924CAD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C11E2AE4-0AA8-8289-4F30-54AA6D082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5E145-ADA6-0BD9-1C63-7A5A8A2E1C06}"/>
              </a:ext>
            </a:extLst>
          </p:cNvPr>
          <p:cNvSpPr>
            <a:spLocks noGrp="1"/>
          </p:cNvSpPr>
          <p:nvPr>
            <p:ph type="dt" sz="half" idx="10"/>
          </p:nvPr>
        </p:nvSpPr>
        <p:spPr/>
        <p:txBody>
          <a:bodyPr/>
          <a:lstStyle/>
          <a:p>
            <a:fld id="{5A3809A6-88FE-473F-A6B4-AFCACFFD2919}" type="datetimeFigureOut">
              <a:rPr lang="nl-BE" smtClean="0"/>
              <a:t>3/07/2026</a:t>
            </a:fld>
            <a:endParaRPr lang="nl-BE" dirty="0"/>
          </a:p>
        </p:txBody>
      </p:sp>
      <p:sp>
        <p:nvSpPr>
          <p:cNvPr id="6" name="Footer Placeholder 5">
            <a:extLst>
              <a:ext uri="{FF2B5EF4-FFF2-40B4-BE49-F238E27FC236}">
                <a16:creationId xmlns:a16="http://schemas.microsoft.com/office/drawing/2014/main" id="{C4B902FE-4F38-3239-7185-0D478E03A8F2}"/>
              </a:ext>
            </a:extLst>
          </p:cNvPr>
          <p:cNvSpPr>
            <a:spLocks noGrp="1"/>
          </p:cNvSpPr>
          <p:nvPr>
            <p:ph type="ftr" sz="quarter" idx="11"/>
          </p:nvPr>
        </p:nvSpPr>
        <p:spPr/>
        <p:txBody>
          <a:bodyPr/>
          <a:lstStyle/>
          <a:p>
            <a:endParaRPr lang="nl-BE" dirty="0"/>
          </a:p>
        </p:txBody>
      </p:sp>
      <p:sp>
        <p:nvSpPr>
          <p:cNvPr id="7" name="Slide Number Placeholder 6">
            <a:extLst>
              <a:ext uri="{FF2B5EF4-FFF2-40B4-BE49-F238E27FC236}">
                <a16:creationId xmlns:a16="http://schemas.microsoft.com/office/drawing/2014/main" id="{2E653D69-44CF-FE1C-4FB6-62B002A3DCAB}"/>
              </a:ext>
            </a:extLst>
          </p:cNvPr>
          <p:cNvSpPr>
            <a:spLocks noGrp="1"/>
          </p:cNvSpPr>
          <p:nvPr>
            <p:ph type="sldNum" sz="quarter" idx="12"/>
          </p:nvPr>
        </p:nvSpPr>
        <p:spPr/>
        <p:txBody>
          <a:bodyPr/>
          <a:lstStyle/>
          <a:p>
            <a:fld id="{3FEEDF08-6A1F-4079-B905-34582C3F35CF}" type="slidenum">
              <a:rPr lang="nl-BE" smtClean="0"/>
              <a:t>‹#›</a:t>
            </a:fld>
            <a:endParaRPr lang="nl-BE" dirty="0"/>
          </a:p>
        </p:txBody>
      </p:sp>
    </p:spTree>
    <p:extLst>
      <p:ext uri="{BB962C8B-B14F-4D97-AF65-F5344CB8AC3E}">
        <p14:creationId xmlns:p14="http://schemas.microsoft.com/office/powerpoint/2010/main" val="220472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4CC1D-8898-BC9D-B5A7-4D82ED2C99E4}"/>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E0A6EFA6-95FD-382B-36DE-201E23FF8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dirty="0"/>
          </a:p>
        </p:txBody>
      </p:sp>
      <p:sp>
        <p:nvSpPr>
          <p:cNvPr id="4" name="Text Placeholder 3">
            <a:extLst>
              <a:ext uri="{FF2B5EF4-FFF2-40B4-BE49-F238E27FC236}">
                <a16:creationId xmlns:a16="http://schemas.microsoft.com/office/drawing/2014/main" id="{4F2C0EBE-50DC-9ECE-E0E7-2BDD0A307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E85231-63A8-FAC0-F2C7-09B6277B891D}"/>
              </a:ext>
            </a:extLst>
          </p:cNvPr>
          <p:cNvSpPr>
            <a:spLocks noGrp="1"/>
          </p:cNvSpPr>
          <p:nvPr>
            <p:ph type="dt" sz="half" idx="10"/>
          </p:nvPr>
        </p:nvSpPr>
        <p:spPr/>
        <p:txBody>
          <a:bodyPr/>
          <a:lstStyle/>
          <a:p>
            <a:fld id="{5A3809A6-88FE-473F-A6B4-AFCACFFD2919}" type="datetimeFigureOut">
              <a:rPr lang="nl-BE" smtClean="0"/>
              <a:t>3/07/2026</a:t>
            </a:fld>
            <a:endParaRPr lang="nl-BE" dirty="0"/>
          </a:p>
        </p:txBody>
      </p:sp>
      <p:sp>
        <p:nvSpPr>
          <p:cNvPr id="6" name="Footer Placeholder 5">
            <a:extLst>
              <a:ext uri="{FF2B5EF4-FFF2-40B4-BE49-F238E27FC236}">
                <a16:creationId xmlns:a16="http://schemas.microsoft.com/office/drawing/2014/main" id="{36C42B50-85B7-DE85-0218-3058998FE14D}"/>
              </a:ext>
            </a:extLst>
          </p:cNvPr>
          <p:cNvSpPr>
            <a:spLocks noGrp="1"/>
          </p:cNvSpPr>
          <p:nvPr>
            <p:ph type="ftr" sz="quarter" idx="11"/>
          </p:nvPr>
        </p:nvSpPr>
        <p:spPr/>
        <p:txBody>
          <a:bodyPr/>
          <a:lstStyle/>
          <a:p>
            <a:endParaRPr lang="nl-BE" dirty="0"/>
          </a:p>
        </p:txBody>
      </p:sp>
      <p:sp>
        <p:nvSpPr>
          <p:cNvPr id="7" name="Slide Number Placeholder 6">
            <a:extLst>
              <a:ext uri="{FF2B5EF4-FFF2-40B4-BE49-F238E27FC236}">
                <a16:creationId xmlns:a16="http://schemas.microsoft.com/office/drawing/2014/main" id="{58488D96-502C-668A-53BA-7DA146A32234}"/>
              </a:ext>
            </a:extLst>
          </p:cNvPr>
          <p:cNvSpPr>
            <a:spLocks noGrp="1"/>
          </p:cNvSpPr>
          <p:nvPr>
            <p:ph type="sldNum" sz="quarter" idx="12"/>
          </p:nvPr>
        </p:nvSpPr>
        <p:spPr/>
        <p:txBody>
          <a:bodyPr/>
          <a:lstStyle/>
          <a:p>
            <a:fld id="{3FEEDF08-6A1F-4079-B905-34582C3F35CF}" type="slidenum">
              <a:rPr lang="nl-BE" smtClean="0"/>
              <a:t>‹#›</a:t>
            </a:fld>
            <a:endParaRPr lang="nl-BE" dirty="0"/>
          </a:p>
        </p:txBody>
      </p:sp>
    </p:spTree>
    <p:extLst>
      <p:ext uri="{BB962C8B-B14F-4D97-AF65-F5344CB8AC3E}">
        <p14:creationId xmlns:p14="http://schemas.microsoft.com/office/powerpoint/2010/main" val="195568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7D5E9-B88F-F6FA-D526-2A3D901C7AA1}"/>
              </a:ext>
            </a:extLst>
          </p:cNvPr>
          <p:cNvSpPr>
            <a:spLocks noGrp="1"/>
          </p:cNvSpPr>
          <p:nvPr>
            <p:ph type="title" hasCustomPrompt="1"/>
          </p:nvPr>
        </p:nvSpPr>
        <p:spPr/>
        <p:txBody>
          <a:bodyPr/>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BB18978F-A5E7-A28C-4975-7168BACCB7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F3D00F5B-1401-5EF6-8666-4393DA47EB8D}"/>
              </a:ext>
            </a:extLst>
          </p:cNvPr>
          <p:cNvSpPr>
            <a:spLocks noGrp="1"/>
          </p:cNvSpPr>
          <p:nvPr>
            <p:ph type="dt" sz="half" idx="10"/>
          </p:nvPr>
        </p:nvSpPr>
        <p:spPr/>
        <p:txBody>
          <a:bodyPr/>
          <a:lstStyle/>
          <a:p>
            <a:fld id="{5A3809A6-88FE-473F-A6B4-AFCACFFD2919}" type="datetimeFigureOut">
              <a:rPr lang="nl-BE" smtClean="0"/>
              <a:t>3/07/2026</a:t>
            </a:fld>
            <a:endParaRPr lang="nl-BE" dirty="0"/>
          </a:p>
        </p:txBody>
      </p:sp>
      <p:sp>
        <p:nvSpPr>
          <p:cNvPr id="5" name="Footer Placeholder 4">
            <a:extLst>
              <a:ext uri="{FF2B5EF4-FFF2-40B4-BE49-F238E27FC236}">
                <a16:creationId xmlns:a16="http://schemas.microsoft.com/office/drawing/2014/main" id="{C15D5D08-9AA3-8ACC-271E-060FABE293C1}"/>
              </a:ext>
            </a:extLst>
          </p:cNvPr>
          <p:cNvSpPr>
            <a:spLocks noGrp="1"/>
          </p:cNvSpPr>
          <p:nvPr>
            <p:ph type="ftr" sz="quarter" idx="11"/>
          </p:nvPr>
        </p:nvSpPr>
        <p:spPr/>
        <p:txBody>
          <a:bodyPr/>
          <a:lstStyle/>
          <a:p>
            <a:endParaRPr lang="nl-BE" dirty="0"/>
          </a:p>
        </p:txBody>
      </p:sp>
      <p:sp>
        <p:nvSpPr>
          <p:cNvPr id="6" name="Slide Number Placeholder 5">
            <a:extLst>
              <a:ext uri="{FF2B5EF4-FFF2-40B4-BE49-F238E27FC236}">
                <a16:creationId xmlns:a16="http://schemas.microsoft.com/office/drawing/2014/main" id="{58AF12E4-9C40-5720-62B3-CFAD1804B5C5}"/>
              </a:ext>
            </a:extLst>
          </p:cNvPr>
          <p:cNvSpPr>
            <a:spLocks noGrp="1"/>
          </p:cNvSpPr>
          <p:nvPr>
            <p:ph type="sldNum" sz="quarter" idx="12"/>
          </p:nvPr>
        </p:nvSpPr>
        <p:spPr/>
        <p:txBody>
          <a:bodyPr/>
          <a:lstStyle/>
          <a:p>
            <a:fld id="{3FEEDF08-6A1F-4079-B905-34582C3F35CF}" type="slidenum">
              <a:rPr lang="nl-BE" smtClean="0"/>
              <a:t>‹#›</a:t>
            </a:fld>
            <a:endParaRPr lang="nl-BE" dirty="0"/>
          </a:p>
        </p:txBody>
      </p:sp>
    </p:spTree>
    <p:extLst>
      <p:ext uri="{BB962C8B-B14F-4D97-AF65-F5344CB8AC3E}">
        <p14:creationId xmlns:p14="http://schemas.microsoft.com/office/powerpoint/2010/main" val="397269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C8EE58-3ED6-820D-B082-E1BFD7046C88}"/>
              </a:ext>
            </a:extLst>
          </p:cNvPr>
          <p:cNvSpPr>
            <a:spLocks noGrp="1"/>
          </p:cNvSpPr>
          <p:nvPr>
            <p:ph type="title" orient="vert" hasCustomPrompt="1"/>
          </p:nvPr>
        </p:nvSpPr>
        <p:spPr>
          <a:xfrm>
            <a:off x="8724900" y="365125"/>
            <a:ext cx="2628900" cy="5811838"/>
          </a:xfrm>
        </p:spPr>
        <p:txBody>
          <a:bodyPr vert="eaVert"/>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7C431B6B-7E5B-5228-903D-B412082A84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91FEB6EE-76A7-C0CE-87B3-41C38DFE2A7E}"/>
              </a:ext>
            </a:extLst>
          </p:cNvPr>
          <p:cNvSpPr>
            <a:spLocks noGrp="1"/>
          </p:cNvSpPr>
          <p:nvPr>
            <p:ph type="dt" sz="half" idx="10"/>
          </p:nvPr>
        </p:nvSpPr>
        <p:spPr/>
        <p:txBody>
          <a:bodyPr/>
          <a:lstStyle/>
          <a:p>
            <a:fld id="{5A3809A6-88FE-473F-A6B4-AFCACFFD2919}" type="datetimeFigureOut">
              <a:rPr lang="nl-BE" smtClean="0"/>
              <a:t>3/07/2026</a:t>
            </a:fld>
            <a:endParaRPr lang="nl-BE" dirty="0"/>
          </a:p>
        </p:txBody>
      </p:sp>
      <p:sp>
        <p:nvSpPr>
          <p:cNvPr id="5" name="Footer Placeholder 4">
            <a:extLst>
              <a:ext uri="{FF2B5EF4-FFF2-40B4-BE49-F238E27FC236}">
                <a16:creationId xmlns:a16="http://schemas.microsoft.com/office/drawing/2014/main" id="{10005E0C-BFAA-2DFE-4DED-6BA786B841E9}"/>
              </a:ext>
            </a:extLst>
          </p:cNvPr>
          <p:cNvSpPr>
            <a:spLocks noGrp="1"/>
          </p:cNvSpPr>
          <p:nvPr>
            <p:ph type="ftr" sz="quarter" idx="11"/>
          </p:nvPr>
        </p:nvSpPr>
        <p:spPr/>
        <p:txBody>
          <a:bodyPr/>
          <a:lstStyle/>
          <a:p>
            <a:endParaRPr lang="nl-BE" dirty="0"/>
          </a:p>
        </p:txBody>
      </p:sp>
      <p:sp>
        <p:nvSpPr>
          <p:cNvPr id="6" name="Slide Number Placeholder 5">
            <a:extLst>
              <a:ext uri="{FF2B5EF4-FFF2-40B4-BE49-F238E27FC236}">
                <a16:creationId xmlns:a16="http://schemas.microsoft.com/office/drawing/2014/main" id="{138D14BB-7CC4-12BA-F318-B6E0E153507E}"/>
              </a:ext>
            </a:extLst>
          </p:cNvPr>
          <p:cNvSpPr>
            <a:spLocks noGrp="1"/>
          </p:cNvSpPr>
          <p:nvPr>
            <p:ph type="sldNum" sz="quarter" idx="12"/>
          </p:nvPr>
        </p:nvSpPr>
        <p:spPr/>
        <p:txBody>
          <a:bodyPr/>
          <a:lstStyle/>
          <a:p>
            <a:fld id="{3FEEDF08-6A1F-4079-B905-34582C3F35CF}" type="slidenum">
              <a:rPr lang="nl-BE" smtClean="0"/>
              <a:t>‹#›</a:t>
            </a:fld>
            <a:endParaRPr lang="nl-BE" dirty="0"/>
          </a:p>
        </p:txBody>
      </p:sp>
    </p:spTree>
    <p:extLst>
      <p:ext uri="{BB962C8B-B14F-4D97-AF65-F5344CB8AC3E}">
        <p14:creationId xmlns:p14="http://schemas.microsoft.com/office/powerpoint/2010/main" val="1514168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793B59-4F66-FC47-AB58-98FBC000E53E}"/>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8CD5BE03-AC43-934F-9CE1-74C1A847232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BFF4F27-A2F7-BD4C-94BE-5B8B79DA207D}"/>
              </a:ext>
            </a:extLst>
          </p:cNvPr>
          <p:cNvSpPr>
            <a:spLocks noGrp="1"/>
          </p:cNvSpPr>
          <p:nvPr>
            <p:ph type="dt" sz="half" idx="10"/>
          </p:nvPr>
        </p:nvSpPr>
        <p:spPr/>
        <p:txBody>
          <a:bodyPr/>
          <a:lstStyle/>
          <a:p>
            <a:fld id="{EEBB969E-9C8A-4642-AA65-B49316402A00}" type="datetimeFigureOut">
              <a:rPr lang="nl-BE" smtClean="0"/>
              <a:t>3/07/2026</a:t>
            </a:fld>
            <a:endParaRPr lang="nl-BE" dirty="0"/>
          </a:p>
        </p:txBody>
      </p:sp>
      <p:sp>
        <p:nvSpPr>
          <p:cNvPr id="5" name="Tijdelijke aanduiding voor voettekst 4">
            <a:extLst>
              <a:ext uri="{FF2B5EF4-FFF2-40B4-BE49-F238E27FC236}">
                <a16:creationId xmlns:a16="http://schemas.microsoft.com/office/drawing/2014/main" id="{6CBB269E-7059-7A46-BF6A-EBF0CDBB17A1}"/>
              </a:ext>
            </a:extLst>
          </p:cNvPr>
          <p:cNvSpPr>
            <a:spLocks noGrp="1"/>
          </p:cNvSpPr>
          <p:nvPr>
            <p:ph type="ftr" sz="quarter" idx="11"/>
          </p:nvPr>
        </p:nvSpPr>
        <p:spPr/>
        <p:txBody>
          <a:bodyPr/>
          <a:lstStyle/>
          <a:p>
            <a:endParaRPr lang="nl-BE" dirty="0"/>
          </a:p>
        </p:txBody>
      </p:sp>
      <p:sp>
        <p:nvSpPr>
          <p:cNvPr id="6" name="Tijdelijke aanduiding voor dianummer 5">
            <a:extLst>
              <a:ext uri="{FF2B5EF4-FFF2-40B4-BE49-F238E27FC236}">
                <a16:creationId xmlns:a16="http://schemas.microsoft.com/office/drawing/2014/main" id="{6F257058-C128-0244-BA4E-94870ADE7AE9}"/>
              </a:ext>
            </a:extLst>
          </p:cNvPr>
          <p:cNvSpPr>
            <a:spLocks noGrp="1"/>
          </p:cNvSpPr>
          <p:nvPr>
            <p:ph type="sldNum" sz="quarter" idx="12"/>
          </p:nvPr>
        </p:nvSpPr>
        <p:spPr/>
        <p:txBody>
          <a:bodyPr/>
          <a:lstStyle/>
          <a:p>
            <a:fld id="{746A5D5C-8121-40AC-9D87-DD4C22932659}" type="slidenum">
              <a:rPr lang="en-US" smtClean="0"/>
              <a:pPr/>
              <a:t>‹#›</a:t>
            </a:fld>
            <a:endParaRPr lang="en-US" dirty="0"/>
          </a:p>
        </p:txBody>
      </p:sp>
    </p:spTree>
    <p:extLst>
      <p:ext uri="{BB962C8B-B14F-4D97-AF65-F5344CB8AC3E}">
        <p14:creationId xmlns:p14="http://schemas.microsoft.com/office/powerpoint/2010/main" val="339971899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9C4FE4-16EE-DA9B-50DB-6EBEDAB0E4AF}"/>
              </a:ext>
            </a:extLst>
          </p:cNvPr>
          <p:cNvSpPr>
            <a:spLocks noGrp="1"/>
          </p:cNvSpPr>
          <p:nvPr>
            <p:ph type="dt" sz="half" idx="10"/>
          </p:nvPr>
        </p:nvSpPr>
        <p:spPr/>
        <p:txBody>
          <a:bodyPr/>
          <a:lstStyle/>
          <a:p>
            <a:fld id="{5A3809A6-88FE-473F-A6B4-AFCACFFD2919}" type="datetimeFigureOut">
              <a:rPr lang="nl-BE" smtClean="0"/>
              <a:t>3/07/2026</a:t>
            </a:fld>
            <a:endParaRPr lang="nl-BE" dirty="0"/>
          </a:p>
        </p:txBody>
      </p:sp>
      <p:sp>
        <p:nvSpPr>
          <p:cNvPr id="5" name="Footer Placeholder 4">
            <a:extLst>
              <a:ext uri="{FF2B5EF4-FFF2-40B4-BE49-F238E27FC236}">
                <a16:creationId xmlns:a16="http://schemas.microsoft.com/office/drawing/2014/main" id="{C06E4B2A-3013-907D-4AD3-35D3F5A9EBD4}"/>
              </a:ext>
            </a:extLst>
          </p:cNvPr>
          <p:cNvSpPr>
            <a:spLocks noGrp="1"/>
          </p:cNvSpPr>
          <p:nvPr>
            <p:ph type="ftr" sz="quarter" idx="11"/>
          </p:nvPr>
        </p:nvSpPr>
        <p:spPr/>
        <p:txBody>
          <a:bodyPr/>
          <a:lstStyle/>
          <a:p>
            <a:endParaRPr lang="nl-BE" dirty="0"/>
          </a:p>
        </p:txBody>
      </p:sp>
      <p:sp>
        <p:nvSpPr>
          <p:cNvPr id="6" name="Slide Number Placeholder 5">
            <a:extLst>
              <a:ext uri="{FF2B5EF4-FFF2-40B4-BE49-F238E27FC236}">
                <a16:creationId xmlns:a16="http://schemas.microsoft.com/office/drawing/2014/main" id="{B312C16C-5DF0-4D0B-C3FE-67107755F675}"/>
              </a:ext>
            </a:extLst>
          </p:cNvPr>
          <p:cNvSpPr>
            <a:spLocks noGrp="1"/>
          </p:cNvSpPr>
          <p:nvPr>
            <p:ph type="sldNum" sz="quarter" idx="12"/>
          </p:nvPr>
        </p:nvSpPr>
        <p:spPr/>
        <p:txBody>
          <a:bodyPr/>
          <a:lstStyle/>
          <a:p>
            <a:fld id="{3FEEDF08-6A1F-4079-B905-34582C3F35CF}" type="slidenum">
              <a:rPr lang="nl-BE" smtClean="0"/>
              <a:t>‹#›</a:t>
            </a:fld>
            <a:endParaRPr lang="nl-BE" dirty="0"/>
          </a:p>
        </p:txBody>
      </p:sp>
      <p:pic>
        <p:nvPicPr>
          <p:cNvPr id="8" name="Picture 4" descr="A person standing in front of a screen&#10;&#10;AI-generated content may be incorrect.">
            <a:extLst>
              <a:ext uri="{FF2B5EF4-FFF2-40B4-BE49-F238E27FC236}">
                <a16:creationId xmlns:a16="http://schemas.microsoft.com/office/drawing/2014/main" id="{7233E7F7-483C-44C2-A162-82593494FBF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7219" t="208" r="12027" b="-208"/>
          <a:stretch/>
        </p:blipFill>
        <p:spPr bwMode="auto">
          <a:xfrm>
            <a:off x="7989455" y="-1"/>
            <a:ext cx="4202545" cy="687453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3BB27C86-7B4C-5F61-1C52-0D9D3D6C1A4B}"/>
              </a:ext>
            </a:extLst>
          </p:cNvPr>
          <p:cNvSpPr>
            <a:spLocks noGrp="1"/>
          </p:cNvSpPr>
          <p:nvPr>
            <p:ph type="title" hasCustomPrompt="1"/>
          </p:nvPr>
        </p:nvSpPr>
        <p:spPr>
          <a:xfrm>
            <a:off x="381000" y="821929"/>
            <a:ext cx="7162800" cy="770153"/>
          </a:xfrm>
        </p:spPr>
        <p:txBody>
          <a:bodyPr>
            <a:noAutofit/>
          </a:bodyPr>
          <a:lstStyle>
            <a:lvl1pPr>
              <a:lnSpc>
                <a:spcPct val="150000"/>
              </a:lnSpc>
              <a:defRPr sz="4000">
                <a:highlight>
                  <a:srgbClr val="FFBA00"/>
                </a:highlight>
              </a:defRPr>
            </a:lvl1pPr>
          </a:lstStyle>
          <a:p>
            <a:r>
              <a:rPr lang="en-BE"/>
              <a:t>TITLE</a:t>
            </a:r>
            <a:endParaRPr lang="nl-BE"/>
          </a:p>
        </p:txBody>
      </p:sp>
      <p:sp>
        <p:nvSpPr>
          <p:cNvPr id="15" name="Content Placeholder 2">
            <a:extLst>
              <a:ext uri="{FF2B5EF4-FFF2-40B4-BE49-F238E27FC236}">
                <a16:creationId xmlns:a16="http://schemas.microsoft.com/office/drawing/2014/main" id="{82A63C5B-8006-C788-E575-4765AEA71AA9}"/>
              </a:ext>
            </a:extLst>
          </p:cNvPr>
          <p:cNvSpPr>
            <a:spLocks noGrp="1"/>
          </p:cNvSpPr>
          <p:nvPr>
            <p:ph idx="1"/>
          </p:nvPr>
        </p:nvSpPr>
        <p:spPr>
          <a:xfrm>
            <a:off x="381000" y="1844426"/>
            <a:ext cx="7315200" cy="3863647"/>
          </a:xfrm>
        </p:spPr>
        <p:txBody>
          <a:bodyPr/>
          <a:lstStyle>
            <a:lvl1pPr>
              <a:defRPr b="0">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161465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9C4FE4-16EE-DA9B-50DB-6EBEDAB0E4AF}"/>
              </a:ext>
            </a:extLst>
          </p:cNvPr>
          <p:cNvSpPr>
            <a:spLocks noGrp="1"/>
          </p:cNvSpPr>
          <p:nvPr>
            <p:ph type="dt" sz="half" idx="10"/>
          </p:nvPr>
        </p:nvSpPr>
        <p:spPr/>
        <p:txBody>
          <a:bodyPr/>
          <a:lstStyle/>
          <a:p>
            <a:fld id="{5A3809A6-88FE-473F-A6B4-AFCACFFD2919}" type="datetimeFigureOut">
              <a:rPr lang="nl-BE" smtClean="0"/>
              <a:t>3/07/2026</a:t>
            </a:fld>
            <a:endParaRPr lang="nl-BE" dirty="0"/>
          </a:p>
        </p:txBody>
      </p:sp>
      <p:sp>
        <p:nvSpPr>
          <p:cNvPr id="5" name="Footer Placeholder 4">
            <a:extLst>
              <a:ext uri="{FF2B5EF4-FFF2-40B4-BE49-F238E27FC236}">
                <a16:creationId xmlns:a16="http://schemas.microsoft.com/office/drawing/2014/main" id="{C06E4B2A-3013-907D-4AD3-35D3F5A9EBD4}"/>
              </a:ext>
            </a:extLst>
          </p:cNvPr>
          <p:cNvSpPr>
            <a:spLocks noGrp="1"/>
          </p:cNvSpPr>
          <p:nvPr>
            <p:ph type="ftr" sz="quarter" idx="11"/>
          </p:nvPr>
        </p:nvSpPr>
        <p:spPr/>
        <p:txBody>
          <a:bodyPr/>
          <a:lstStyle/>
          <a:p>
            <a:endParaRPr lang="nl-BE" dirty="0"/>
          </a:p>
        </p:txBody>
      </p:sp>
      <p:sp>
        <p:nvSpPr>
          <p:cNvPr id="6" name="Slide Number Placeholder 5">
            <a:extLst>
              <a:ext uri="{FF2B5EF4-FFF2-40B4-BE49-F238E27FC236}">
                <a16:creationId xmlns:a16="http://schemas.microsoft.com/office/drawing/2014/main" id="{B312C16C-5DF0-4D0B-C3FE-67107755F675}"/>
              </a:ext>
            </a:extLst>
          </p:cNvPr>
          <p:cNvSpPr>
            <a:spLocks noGrp="1"/>
          </p:cNvSpPr>
          <p:nvPr>
            <p:ph type="sldNum" sz="quarter" idx="12"/>
          </p:nvPr>
        </p:nvSpPr>
        <p:spPr/>
        <p:txBody>
          <a:bodyPr/>
          <a:lstStyle/>
          <a:p>
            <a:fld id="{3FEEDF08-6A1F-4079-B905-34582C3F35CF}" type="slidenum">
              <a:rPr lang="nl-BE" smtClean="0"/>
              <a:t>‹#›</a:t>
            </a:fld>
            <a:endParaRPr lang="nl-BE" dirty="0"/>
          </a:p>
        </p:txBody>
      </p:sp>
      <p:pic>
        <p:nvPicPr>
          <p:cNvPr id="7" name="Picture 2" descr="A group of people walking on a path in a field&#10;&#10;AI-generated content may be incorrect.">
            <a:extLst>
              <a:ext uri="{FF2B5EF4-FFF2-40B4-BE49-F238E27FC236}">
                <a16:creationId xmlns:a16="http://schemas.microsoft.com/office/drawing/2014/main" id="{1ADFFB27-591B-492D-999C-D66A517D509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7415" r="41836"/>
          <a:stretch/>
        </p:blipFill>
        <p:spPr bwMode="auto">
          <a:xfrm>
            <a:off x="8008187" y="0"/>
            <a:ext cx="4183813"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A3529415-24B4-9035-82E5-671A18A414CC}"/>
              </a:ext>
            </a:extLst>
          </p:cNvPr>
          <p:cNvSpPr>
            <a:spLocks noGrp="1"/>
          </p:cNvSpPr>
          <p:nvPr>
            <p:ph type="title" hasCustomPrompt="1"/>
          </p:nvPr>
        </p:nvSpPr>
        <p:spPr>
          <a:xfrm>
            <a:off x="381000" y="821929"/>
            <a:ext cx="7162800" cy="770153"/>
          </a:xfrm>
        </p:spPr>
        <p:txBody>
          <a:bodyPr>
            <a:noAutofit/>
          </a:bodyPr>
          <a:lstStyle>
            <a:lvl1pPr>
              <a:lnSpc>
                <a:spcPct val="150000"/>
              </a:lnSpc>
              <a:defRPr sz="4000">
                <a:highlight>
                  <a:srgbClr val="1D7874"/>
                </a:highlight>
              </a:defRPr>
            </a:lvl1pPr>
          </a:lstStyle>
          <a:p>
            <a:r>
              <a:rPr lang="en-BE"/>
              <a:t>TITLE</a:t>
            </a:r>
            <a:endParaRPr lang="nl-BE"/>
          </a:p>
        </p:txBody>
      </p:sp>
      <p:sp>
        <p:nvSpPr>
          <p:cNvPr id="15" name="Content Placeholder 2">
            <a:extLst>
              <a:ext uri="{FF2B5EF4-FFF2-40B4-BE49-F238E27FC236}">
                <a16:creationId xmlns:a16="http://schemas.microsoft.com/office/drawing/2014/main" id="{A7C4B08F-B1C6-C5CE-A7ED-EFDEDBCD13AF}"/>
              </a:ext>
            </a:extLst>
          </p:cNvPr>
          <p:cNvSpPr>
            <a:spLocks noGrp="1"/>
          </p:cNvSpPr>
          <p:nvPr>
            <p:ph idx="1"/>
          </p:nvPr>
        </p:nvSpPr>
        <p:spPr>
          <a:xfrm>
            <a:off x="381000" y="1872134"/>
            <a:ext cx="7315200" cy="4021714"/>
          </a:xfrm>
        </p:spPr>
        <p:txBody>
          <a:bodyPr/>
          <a:lstStyle>
            <a:lvl1pPr>
              <a:defRPr b="0">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2323218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9C4FE4-16EE-DA9B-50DB-6EBEDAB0E4AF}"/>
              </a:ext>
            </a:extLst>
          </p:cNvPr>
          <p:cNvSpPr>
            <a:spLocks noGrp="1"/>
          </p:cNvSpPr>
          <p:nvPr>
            <p:ph type="dt" sz="half" idx="10"/>
          </p:nvPr>
        </p:nvSpPr>
        <p:spPr/>
        <p:txBody>
          <a:bodyPr/>
          <a:lstStyle/>
          <a:p>
            <a:fld id="{5A3809A6-88FE-473F-A6B4-AFCACFFD2919}" type="datetimeFigureOut">
              <a:rPr lang="nl-BE" smtClean="0"/>
              <a:t>3/07/2026</a:t>
            </a:fld>
            <a:endParaRPr lang="nl-BE" dirty="0"/>
          </a:p>
        </p:txBody>
      </p:sp>
      <p:sp>
        <p:nvSpPr>
          <p:cNvPr id="5" name="Footer Placeholder 4">
            <a:extLst>
              <a:ext uri="{FF2B5EF4-FFF2-40B4-BE49-F238E27FC236}">
                <a16:creationId xmlns:a16="http://schemas.microsoft.com/office/drawing/2014/main" id="{C06E4B2A-3013-907D-4AD3-35D3F5A9EBD4}"/>
              </a:ext>
            </a:extLst>
          </p:cNvPr>
          <p:cNvSpPr>
            <a:spLocks noGrp="1"/>
          </p:cNvSpPr>
          <p:nvPr>
            <p:ph type="ftr" sz="quarter" idx="11"/>
          </p:nvPr>
        </p:nvSpPr>
        <p:spPr/>
        <p:txBody>
          <a:bodyPr/>
          <a:lstStyle/>
          <a:p>
            <a:endParaRPr lang="nl-BE" dirty="0"/>
          </a:p>
        </p:txBody>
      </p:sp>
      <p:sp>
        <p:nvSpPr>
          <p:cNvPr id="6" name="Slide Number Placeholder 5">
            <a:extLst>
              <a:ext uri="{FF2B5EF4-FFF2-40B4-BE49-F238E27FC236}">
                <a16:creationId xmlns:a16="http://schemas.microsoft.com/office/drawing/2014/main" id="{B312C16C-5DF0-4D0B-C3FE-67107755F675}"/>
              </a:ext>
            </a:extLst>
          </p:cNvPr>
          <p:cNvSpPr>
            <a:spLocks noGrp="1"/>
          </p:cNvSpPr>
          <p:nvPr>
            <p:ph type="sldNum" sz="quarter" idx="12"/>
          </p:nvPr>
        </p:nvSpPr>
        <p:spPr/>
        <p:txBody>
          <a:bodyPr/>
          <a:lstStyle/>
          <a:p>
            <a:fld id="{3FEEDF08-6A1F-4079-B905-34582C3F35CF}" type="slidenum">
              <a:rPr lang="nl-BE" smtClean="0"/>
              <a:t>‹#›</a:t>
            </a:fld>
            <a:endParaRPr lang="nl-BE" dirty="0"/>
          </a:p>
        </p:txBody>
      </p:sp>
      <p:pic>
        <p:nvPicPr>
          <p:cNvPr id="2050" name="Picture 2" descr="A group of women walking in a street&#10;&#10;AI-generated content may be incorrect.">
            <a:extLst>
              <a:ext uri="{FF2B5EF4-FFF2-40B4-BE49-F238E27FC236}">
                <a16:creationId xmlns:a16="http://schemas.microsoft.com/office/drawing/2014/main" id="{3C1CCFAD-F60A-5619-91E6-D9594C0E1EC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7150" r="32140"/>
          <a:stretch/>
        </p:blipFill>
        <p:spPr bwMode="auto">
          <a:xfrm flipH="1">
            <a:off x="8008188" y="0"/>
            <a:ext cx="4183812"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CC542A79-872E-368E-F2A8-A7E9C6A1B6A2}"/>
              </a:ext>
            </a:extLst>
          </p:cNvPr>
          <p:cNvSpPr>
            <a:spLocks noGrp="1"/>
          </p:cNvSpPr>
          <p:nvPr>
            <p:ph type="title" hasCustomPrompt="1"/>
          </p:nvPr>
        </p:nvSpPr>
        <p:spPr>
          <a:xfrm>
            <a:off x="381000" y="821929"/>
            <a:ext cx="7162800" cy="770153"/>
          </a:xfrm>
        </p:spPr>
        <p:txBody>
          <a:bodyPr>
            <a:noAutofit/>
          </a:bodyPr>
          <a:lstStyle>
            <a:lvl1pPr>
              <a:lnSpc>
                <a:spcPct val="150000"/>
              </a:lnSpc>
              <a:defRPr sz="4000">
                <a:highlight>
                  <a:srgbClr val="F95738"/>
                </a:highlight>
              </a:defRPr>
            </a:lvl1pPr>
          </a:lstStyle>
          <a:p>
            <a:r>
              <a:rPr lang="en-BE"/>
              <a:t>TITLE</a:t>
            </a:r>
            <a:endParaRPr lang="nl-BE"/>
          </a:p>
        </p:txBody>
      </p:sp>
      <p:sp>
        <p:nvSpPr>
          <p:cNvPr id="14" name="Content Placeholder 2">
            <a:extLst>
              <a:ext uri="{FF2B5EF4-FFF2-40B4-BE49-F238E27FC236}">
                <a16:creationId xmlns:a16="http://schemas.microsoft.com/office/drawing/2014/main" id="{852D090A-9D49-3167-779D-831D63846D5F}"/>
              </a:ext>
            </a:extLst>
          </p:cNvPr>
          <p:cNvSpPr>
            <a:spLocks noGrp="1"/>
          </p:cNvSpPr>
          <p:nvPr>
            <p:ph idx="1"/>
          </p:nvPr>
        </p:nvSpPr>
        <p:spPr>
          <a:xfrm>
            <a:off x="381000" y="1872134"/>
            <a:ext cx="7315200" cy="4021714"/>
          </a:xfrm>
        </p:spPr>
        <p:txBody>
          <a:bodyPr/>
          <a:lstStyle>
            <a:lvl1pPr>
              <a:defRPr b="0">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175904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9C4FE4-16EE-DA9B-50DB-6EBEDAB0E4AF}"/>
              </a:ext>
            </a:extLst>
          </p:cNvPr>
          <p:cNvSpPr>
            <a:spLocks noGrp="1"/>
          </p:cNvSpPr>
          <p:nvPr>
            <p:ph type="dt" sz="half" idx="10"/>
          </p:nvPr>
        </p:nvSpPr>
        <p:spPr/>
        <p:txBody>
          <a:bodyPr/>
          <a:lstStyle/>
          <a:p>
            <a:fld id="{5A3809A6-88FE-473F-A6B4-AFCACFFD2919}" type="datetimeFigureOut">
              <a:rPr lang="nl-BE" smtClean="0"/>
              <a:t>3/07/2026</a:t>
            </a:fld>
            <a:endParaRPr lang="nl-BE" dirty="0"/>
          </a:p>
        </p:txBody>
      </p:sp>
      <p:sp>
        <p:nvSpPr>
          <p:cNvPr id="5" name="Footer Placeholder 4">
            <a:extLst>
              <a:ext uri="{FF2B5EF4-FFF2-40B4-BE49-F238E27FC236}">
                <a16:creationId xmlns:a16="http://schemas.microsoft.com/office/drawing/2014/main" id="{C06E4B2A-3013-907D-4AD3-35D3F5A9EBD4}"/>
              </a:ext>
            </a:extLst>
          </p:cNvPr>
          <p:cNvSpPr>
            <a:spLocks noGrp="1"/>
          </p:cNvSpPr>
          <p:nvPr>
            <p:ph type="ftr" sz="quarter" idx="11"/>
          </p:nvPr>
        </p:nvSpPr>
        <p:spPr/>
        <p:txBody>
          <a:bodyPr/>
          <a:lstStyle/>
          <a:p>
            <a:endParaRPr lang="nl-BE" dirty="0"/>
          </a:p>
        </p:txBody>
      </p:sp>
      <p:sp>
        <p:nvSpPr>
          <p:cNvPr id="6" name="Slide Number Placeholder 5">
            <a:extLst>
              <a:ext uri="{FF2B5EF4-FFF2-40B4-BE49-F238E27FC236}">
                <a16:creationId xmlns:a16="http://schemas.microsoft.com/office/drawing/2014/main" id="{B312C16C-5DF0-4D0B-C3FE-67107755F675}"/>
              </a:ext>
            </a:extLst>
          </p:cNvPr>
          <p:cNvSpPr>
            <a:spLocks noGrp="1"/>
          </p:cNvSpPr>
          <p:nvPr>
            <p:ph type="sldNum" sz="quarter" idx="12"/>
          </p:nvPr>
        </p:nvSpPr>
        <p:spPr/>
        <p:txBody>
          <a:bodyPr/>
          <a:lstStyle/>
          <a:p>
            <a:fld id="{3FEEDF08-6A1F-4079-B905-34582C3F35CF}" type="slidenum">
              <a:rPr lang="nl-BE" smtClean="0"/>
              <a:t>‹#›</a:t>
            </a:fld>
            <a:endParaRPr lang="nl-BE" dirty="0"/>
          </a:p>
        </p:txBody>
      </p:sp>
      <p:pic>
        <p:nvPicPr>
          <p:cNvPr id="7" name="Picture 2" descr="A person with her arms up and a person with his arms raised&#10;&#10;AI-generated content may be incorrect.">
            <a:extLst>
              <a:ext uri="{FF2B5EF4-FFF2-40B4-BE49-F238E27FC236}">
                <a16:creationId xmlns:a16="http://schemas.microsoft.com/office/drawing/2014/main" id="{AF325AAB-79D0-1CB6-DA80-5B25EE260D0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8423" r="30829"/>
          <a:stretch/>
        </p:blipFill>
        <p:spPr bwMode="auto">
          <a:xfrm>
            <a:off x="8008188" y="0"/>
            <a:ext cx="4183812"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78BF8B8D-1288-3DD7-0A51-124E55A7C069}"/>
              </a:ext>
            </a:extLst>
          </p:cNvPr>
          <p:cNvSpPr>
            <a:spLocks noGrp="1"/>
          </p:cNvSpPr>
          <p:nvPr>
            <p:ph type="title" hasCustomPrompt="1"/>
          </p:nvPr>
        </p:nvSpPr>
        <p:spPr>
          <a:xfrm>
            <a:off x="381000" y="821929"/>
            <a:ext cx="7162800" cy="770153"/>
          </a:xfrm>
        </p:spPr>
        <p:txBody>
          <a:bodyPr>
            <a:noAutofit/>
          </a:bodyPr>
          <a:lstStyle>
            <a:lvl1pPr>
              <a:lnSpc>
                <a:spcPct val="150000"/>
              </a:lnSpc>
              <a:defRPr sz="4000">
                <a:highlight>
                  <a:srgbClr val="FFBA00"/>
                </a:highlight>
              </a:defRPr>
            </a:lvl1pPr>
          </a:lstStyle>
          <a:p>
            <a:r>
              <a:rPr lang="en-BE"/>
              <a:t>TITLE</a:t>
            </a:r>
            <a:endParaRPr lang="nl-BE"/>
          </a:p>
        </p:txBody>
      </p:sp>
      <p:sp>
        <p:nvSpPr>
          <p:cNvPr id="15" name="Content Placeholder 2">
            <a:extLst>
              <a:ext uri="{FF2B5EF4-FFF2-40B4-BE49-F238E27FC236}">
                <a16:creationId xmlns:a16="http://schemas.microsoft.com/office/drawing/2014/main" id="{87E6EAD1-9DF1-D3BF-6A57-39DCA59FAC60}"/>
              </a:ext>
            </a:extLst>
          </p:cNvPr>
          <p:cNvSpPr>
            <a:spLocks noGrp="1"/>
          </p:cNvSpPr>
          <p:nvPr>
            <p:ph idx="1"/>
          </p:nvPr>
        </p:nvSpPr>
        <p:spPr>
          <a:xfrm>
            <a:off x="381000" y="1872134"/>
            <a:ext cx="7315200" cy="4021714"/>
          </a:xfrm>
        </p:spPr>
        <p:txBody>
          <a:bodyPr/>
          <a:lstStyle>
            <a:lvl1pPr>
              <a:defRPr b="0">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240622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9C4FE4-16EE-DA9B-50DB-6EBEDAB0E4AF}"/>
              </a:ext>
            </a:extLst>
          </p:cNvPr>
          <p:cNvSpPr>
            <a:spLocks noGrp="1"/>
          </p:cNvSpPr>
          <p:nvPr>
            <p:ph type="dt" sz="half" idx="10"/>
          </p:nvPr>
        </p:nvSpPr>
        <p:spPr/>
        <p:txBody>
          <a:bodyPr/>
          <a:lstStyle/>
          <a:p>
            <a:fld id="{5A3809A6-88FE-473F-A6B4-AFCACFFD2919}" type="datetimeFigureOut">
              <a:rPr lang="nl-BE" smtClean="0"/>
              <a:t>3/07/2026</a:t>
            </a:fld>
            <a:endParaRPr lang="nl-BE" dirty="0"/>
          </a:p>
        </p:txBody>
      </p:sp>
      <p:sp>
        <p:nvSpPr>
          <p:cNvPr id="5" name="Footer Placeholder 4">
            <a:extLst>
              <a:ext uri="{FF2B5EF4-FFF2-40B4-BE49-F238E27FC236}">
                <a16:creationId xmlns:a16="http://schemas.microsoft.com/office/drawing/2014/main" id="{C06E4B2A-3013-907D-4AD3-35D3F5A9EBD4}"/>
              </a:ext>
            </a:extLst>
          </p:cNvPr>
          <p:cNvSpPr>
            <a:spLocks noGrp="1"/>
          </p:cNvSpPr>
          <p:nvPr>
            <p:ph type="ftr" sz="quarter" idx="11"/>
          </p:nvPr>
        </p:nvSpPr>
        <p:spPr>
          <a:xfrm>
            <a:off x="4038600" y="6356350"/>
            <a:ext cx="3733800" cy="365125"/>
          </a:xfrm>
        </p:spPr>
        <p:txBody>
          <a:bodyPr/>
          <a:lstStyle/>
          <a:p>
            <a:endParaRPr lang="nl-BE" dirty="0"/>
          </a:p>
        </p:txBody>
      </p:sp>
      <p:sp>
        <p:nvSpPr>
          <p:cNvPr id="6" name="Slide Number Placeholder 5">
            <a:extLst>
              <a:ext uri="{FF2B5EF4-FFF2-40B4-BE49-F238E27FC236}">
                <a16:creationId xmlns:a16="http://schemas.microsoft.com/office/drawing/2014/main" id="{B312C16C-5DF0-4D0B-C3FE-67107755F675}"/>
              </a:ext>
            </a:extLst>
          </p:cNvPr>
          <p:cNvSpPr>
            <a:spLocks noGrp="1"/>
          </p:cNvSpPr>
          <p:nvPr>
            <p:ph type="sldNum" sz="quarter" idx="12"/>
          </p:nvPr>
        </p:nvSpPr>
        <p:spPr/>
        <p:txBody>
          <a:bodyPr/>
          <a:lstStyle/>
          <a:p>
            <a:fld id="{3FEEDF08-6A1F-4079-B905-34582C3F35CF}" type="slidenum">
              <a:rPr lang="nl-BE" smtClean="0"/>
              <a:t>‹#›</a:t>
            </a:fld>
            <a:endParaRPr lang="nl-BE" dirty="0"/>
          </a:p>
        </p:txBody>
      </p:sp>
      <p:pic>
        <p:nvPicPr>
          <p:cNvPr id="7170" name="Picture 2" descr="A person carrying a mattress&#10;&#10;AI-generated content may be incorrect.">
            <a:extLst>
              <a:ext uri="{FF2B5EF4-FFF2-40B4-BE49-F238E27FC236}">
                <a16:creationId xmlns:a16="http://schemas.microsoft.com/office/drawing/2014/main" id="{96EEA8D2-9F10-528F-3D48-932B768A85C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8560"/>
          <a:stretch/>
        </p:blipFill>
        <p:spPr bwMode="auto">
          <a:xfrm>
            <a:off x="8008188" y="-5196"/>
            <a:ext cx="4183812" cy="6863196"/>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72B85ACE-D9F7-D2F3-1CAC-BBC16E9BC19A}"/>
              </a:ext>
            </a:extLst>
          </p:cNvPr>
          <p:cNvSpPr>
            <a:spLocks noGrp="1"/>
          </p:cNvSpPr>
          <p:nvPr>
            <p:ph type="title" hasCustomPrompt="1"/>
          </p:nvPr>
        </p:nvSpPr>
        <p:spPr>
          <a:xfrm>
            <a:off x="381000" y="821929"/>
            <a:ext cx="7162800" cy="770153"/>
          </a:xfrm>
        </p:spPr>
        <p:txBody>
          <a:bodyPr>
            <a:noAutofit/>
          </a:bodyPr>
          <a:lstStyle>
            <a:lvl1pPr>
              <a:lnSpc>
                <a:spcPct val="150000"/>
              </a:lnSpc>
              <a:defRPr sz="4000">
                <a:highlight>
                  <a:srgbClr val="1D7874"/>
                </a:highlight>
              </a:defRPr>
            </a:lvl1pPr>
          </a:lstStyle>
          <a:p>
            <a:r>
              <a:rPr lang="en-BE"/>
              <a:t>TITLE</a:t>
            </a:r>
            <a:endParaRPr lang="nl-BE"/>
          </a:p>
        </p:txBody>
      </p:sp>
      <p:sp>
        <p:nvSpPr>
          <p:cNvPr id="16" name="Content Placeholder 2">
            <a:extLst>
              <a:ext uri="{FF2B5EF4-FFF2-40B4-BE49-F238E27FC236}">
                <a16:creationId xmlns:a16="http://schemas.microsoft.com/office/drawing/2014/main" id="{78DEABEE-50C9-ED19-4579-2FE2EEA84465}"/>
              </a:ext>
            </a:extLst>
          </p:cNvPr>
          <p:cNvSpPr>
            <a:spLocks noGrp="1"/>
          </p:cNvSpPr>
          <p:nvPr>
            <p:ph idx="1"/>
          </p:nvPr>
        </p:nvSpPr>
        <p:spPr>
          <a:xfrm>
            <a:off x="381000" y="1872134"/>
            <a:ext cx="7315200" cy="4021714"/>
          </a:xfrm>
        </p:spPr>
        <p:txBody>
          <a:bodyPr/>
          <a:lstStyle>
            <a:lvl1pPr>
              <a:defRPr b="0">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1178159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476F80F-235A-1031-27C0-A39630846F6F}"/>
              </a:ext>
            </a:extLst>
          </p:cNvPr>
          <p:cNvSpPr>
            <a:spLocks noGrp="1"/>
          </p:cNvSpPr>
          <p:nvPr>
            <p:ph type="dt" sz="half" idx="10"/>
          </p:nvPr>
        </p:nvSpPr>
        <p:spPr/>
        <p:txBody>
          <a:bodyPr/>
          <a:lstStyle/>
          <a:p>
            <a:fld id="{5A3809A6-88FE-473F-A6B4-AFCACFFD2919}" type="datetimeFigureOut">
              <a:rPr lang="nl-BE" smtClean="0"/>
              <a:t>3/07/2026</a:t>
            </a:fld>
            <a:endParaRPr lang="nl-BE" dirty="0"/>
          </a:p>
        </p:txBody>
      </p:sp>
      <p:sp>
        <p:nvSpPr>
          <p:cNvPr id="4" name="Footer Placeholder 3">
            <a:extLst>
              <a:ext uri="{FF2B5EF4-FFF2-40B4-BE49-F238E27FC236}">
                <a16:creationId xmlns:a16="http://schemas.microsoft.com/office/drawing/2014/main" id="{2FDD2E67-85FC-49CE-EDFF-3DF441311158}"/>
              </a:ext>
            </a:extLst>
          </p:cNvPr>
          <p:cNvSpPr>
            <a:spLocks noGrp="1"/>
          </p:cNvSpPr>
          <p:nvPr>
            <p:ph type="ftr" sz="quarter" idx="11"/>
          </p:nvPr>
        </p:nvSpPr>
        <p:spPr/>
        <p:txBody>
          <a:bodyPr/>
          <a:lstStyle/>
          <a:p>
            <a:endParaRPr lang="nl-BE" dirty="0"/>
          </a:p>
        </p:txBody>
      </p:sp>
      <p:sp>
        <p:nvSpPr>
          <p:cNvPr id="5" name="Slide Number Placeholder 4">
            <a:extLst>
              <a:ext uri="{FF2B5EF4-FFF2-40B4-BE49-F238E27FC236}">
                <a16:creationId xmlns:a16="http://schemas.microsoft.com/office/drawing/2014/main" id="{ABDB9C7D-8CCE-038B-682E-7EC5C64B3414}"/>
              </a:ext>
            </a:extLst>
          </p:cNvPr>
          <p:cNvSpPr>
            <a:spLocks noGrp="1"/>
          </p:cNvSpPr>
          <p:nvPr>
            <p:ph type="sldNum" sz="quarter" idx="12"/>
          </p:nvPr>
        </p:nvSpPr>
        <p:spPr/>
        <p:txBody>
          <a:bodyPr/>
          <a:lstStyle/>
          <a:p>
            <a:fld id="{3FEEDF08-6A1F-4079-B905-34582C3F35CF}" type="slidenum">
              <a:rPr lang="nl-BE" smtClean="0"/>
              <a:t>‹#›</a:t>
            </a:fld>
            <a:endParaRPr lang="nl-BE" dirty="0"/>
          </a:p>
        </p:txBody>
      </p:sp>
      <p:pic>
        <p:nvPicPr>
          <p:cNvPr id="7" name="Picture 4" descr="A group of people standing around a table&#10;&#10;AI-generated content may be incorrect.">
            <a:extLst>
              <a:ext uri="{FF2B5EF4-FFF2-40B4-BE49-F238E27FC236}">
                <a16:creationId xmlns:a16="http://schemas.microsoft.com/office/drawing/2014/main" id="{2D80A7CC-27D4-58F8-8715-831BA0BA14D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023" r="45590"/>
          <a:stretch/>
        </p:blipFill>
        <p:spPr bwMode="auto">
          <a:xfrm>
            <a:off x="7999561" y="0"/>
            <a:ext cx="419243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9E5A5E5-71FD-5C3B-67E4-8901DB5A6D28}"/>
              </a:ext>
            </a:extLst>
          </p:cNvPr>
          <p:cNvSpPr>
            <a:spLocks noGrp="1"/>
          </p:cNvSpPr>
          <p:nvPr>
            <p:ph type="title" hasCustomPrompt="1"/>
          </p:nvPr>
        </p:nvSpPr>
        <p:spPr>
          <a:xfrm>
            <a:off x="381000" y="821929"/>
            <a:ext cx="7162800" cy="770153"/>
          </a:xfrm>
        </p:spPr>
        <p:txBody>
          <a:bodyPr>
            <a:noAutofit/>
          </a:bodyPr>
          <a:lstStyle>
            <a:lvl1pPr>
              <a:lnSpc>
                <a:spcPct val="150000"/>
              </a:lnSpc>
              <a:defRPr sz="4000">
                <a:highlight>
                  <a:srgbClr val="1D7874"/>
                </a:highlight>
              </a:defRPr>
            </a:lvl1pPr>
          </a:lstStyle>
          <a:p>
            <a:r>
              <a:rPr lang="en-BE"/>
              <a:t>TITLE</a:t>
            </a:r>
            <a:endParaRPr lang="nl-BE"/>
          </a:p>
        </p:txBody>
      </p:sp>
    </p:spTree>
    <p:extLst>
      <p:ext uri="{BB962C8B-B14F-4D97-AF65-F5344CB8AC3E}">
        <p14:creationId xmlns:p14="http://schemas.microsoft.com/office/powerpoint/2010/main" val="339011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9C4FE4-16EE-DA9B-50DB-6EBEDAB0E4AF}"/>
              </a:ext>
            </a:extLst>
          </p:cNvPr>
          <p:cNvSpPr>
            <a:spLocks noGrp="1"/>
          </p:cNvSpPr>
          <p:nvPr>
            <p:ph type="dt" sz="half" idx="10"/>
          </p:nvPr>
        </p:nvSpPr>
        <p:spPr/>
        <p:txBody>
          <a:bodyPr/>
          <a:lstStyle/>
          <a:p>
            <a:fld id="{5A3809A6-88FE-473F-A6B4-AFCACFFD2919}" type="datetimeFigureOut">
              <a:rPr lang="nl-BE" smtClean="0"/>
              <a:t>3/07/2026</a:t>
            </a:fld>
            <a:endParaRPr lang="nl-BE" dirty="0"/>
          </a:p>
        </p:txBody>
      </p:sp>
      <p:sp>
        <p:nvSpPr>
          <p:cNvPr id="5" name="Footer Placeholder 4">
            <a:extLst>
              <a:ext uri="{FF2B5EF4-FFF2-40B4-BE49-F238E27FC236}">
                <a16:creationId xmlns:a16="http://schemas.microsoft.com/office/drawing/2014/main" id="{C06E4B2A-3013-907D-4AD3-35D3F5A9EBD4}"/>
              </a:ext>
            </a:extLst>
          </p:cNvPr>
          <p:cNvSpPr>
            <a:spLocks noGrp="1"/>
          </p:cNvSpPr>
          <p:nvPr>
            <p:ph type="ftr" sz="quarter" idx="11"/>
          </p:nvPr>
        </p:nvSpPr>
        <p:spPr/>
        <p:txBody>
          <a:bodyPr/>
          <a:lstStyle/>
          <a:p>
            <a:endParaRPr lang="nl-BE" dirty="0"/>
          </a:p>
        </p:txBody>
      </p:sp>
      <p:sp>
        <p:nvSpPr>
          <p:cNvPr id="6" name="Slide Number Placeholder 5">
            <a:extLst>
              <a:ext uri="{FF2B5EF4-FFF2-40B4-BE49-F238E27FC236}">
                <a16:creationId xmlns:a16="http://schemas.microsoft.com/office/drawing/2014/main" id="{B312C16C-5DF0-4D0B-C3FE-67107755F675}"/>
              </a:ext>
            </a:extLst>
          </p:cNvPr>
          <p:cNvSpPr>
            <a:spLocks noGrp="1"/>
          </p:cNvSpPr>
          <p:nvPr>
            <p:ph type="sldNum" sz="quarter" idx="12"/>
          </p:nvPr>
        </p:nvSpPr>
        <p:spPr/>
        <p:txBody>
          <a:bodyPr/>
          <a:lstStyle/>
          <a:p>
            <a:fld id="{3FEEDF08-6A1F-4079-B905-34582C3F35CF}" type="slidenum">
              <a:rPr lang="nl-BE" smtClean="0"/>
              <a:t>‹#›</a:t>
            </a:fld>
            <a:endParaRPr lang="nl-BE" dirty="0"/>
          </a:p>
        </p:txBody>
      </p:sp>
      <p:sp>
        <p:nvSpPr>
          <p:cNvPr id="14" name="Title 1">
            <a:extLst>
              <a:ext uri="{FF2B5EF4-FFF2-40B4-BE49-F238E27FC236}">
                <a16:creationId xmlns:a16="http://schemas.microsoft.com/office/drawing/2014/main" id="{78BF8B8D-1288-3DD7-0A51-124E55A7C069}"/>
              </a:ext>
            </a:extLst>
          </p:cNvPr>
          <p:cNvSpPr>
            <a:spLocks noGrp="1"/>
          </p:cNvSpPr>
          <p:nvPr>
            <p:ph type="title" hasCustomPrompt="1"/>
          </p:nvPr>
        </p:nvSpPr>
        <p:spPr>
          <a:xfrm>
            <a:off x="380999" y="821929"/>
            <a:ext cx="10972799" cy="770153"/>
          </a:xfrm>
        </p:spPr>
        <p:txBody>
          <a:bodyPr>
            <a:noAutofit/>
          </a:bodyPr>
          <a:lstStyle>
            <a:lvl1pPr>
              <a:lnSpc>
                <a:spcPct val="150000"/>
              </a:lnSpc>
              <a:defRPr sz="4000">
                <a:highlight>
                  <a:srgbClr val="F95738"/>
                </a:highlight>
              </a:defRPr>
            </a:lvl1pPr>
          </a:lstStyle>
          <a:p>
            <a:r>
              <a:rPr lang="en-BE"/>
              <a:t>TITLE</a:t>
            </a:r>
            <a:endParaRPr lang="nl-BE"/>
          </a:p>
        </p:txBody>
      </p:sp>
      <p:sp>
        <p:nvSpPr>
          <p:cNvPr id="15" name="Content Placeholder 2">
            <a:extLst>
              <a:ext uri="{FF2B5EF4-FFF2-40B4-BE49-F238E27FC236}">
                <a16:creationId xmlns:a16="http://schemas.microsoft.com/office/drawing/2014/main" id="{87E6EAD1-9DF1-D3BF-6A57-39DCA59FAC60}"/>
              </a:ext>
            </a:extLst>
          </p:cNvPr>
          <p:cNvSpPr>
            <a:spLocks noGrp="1"/>
          </p:cNvSpPr>
          <p:nvPr>
            <p:ph idx="1"/>
          </p:nvPr>
        </p:nvSpPr>
        <p:spPr>
          <a:xfrm>
            <a:off x="381000" y="1872134"/>
            <a:ext cx="10972800" cy="4021714"/>
          </a:xfrm>
        </p:spPr>
        <p:txBody>
          <a:bodyPr/>
          <a:lstStyle>
            <a:lvl1pPr>
              <a:defRPr b="0">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255998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8AF0A-65BF-4B69-D217-B5F2CF791F81}"/>
              </a:ext>
            </a:extLst>
          </p:cNvPr>
          <p:cNvSpPr>
            <a:spLocks noGrp="1"/>
          </p:cNvSpPr>
          <p:nvPr>
            <p:ph type="title" hasCustomPrompt="1"/>
          </p:nvPr>
        </p:nvSpPr>
        <p:spPr>
          <a:xfrm>
            <a:off x="831850" y="1709738"/>
            <a:ext cx="10515600" cy="2852737"/>
          </a:xfrm>
        </p:spPr>
        <p:txBody>
          <a:bodyPr anchor="b"/>
          <a:lstStyle>
            <a:lvl1pPr>
              <a:defRPr sz="6000"/>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06C01D27-F380-61E9-388D-0FAB3A0456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98E0C9-6A20-F674-BC0F-2901DC5CB577}"/>
              </a:ext>
            </a:extLst>
          </p:cNvPr>
          <p:cNvSpPr>
            <a:spLocks noGrp="1"/>
          </p:cNvSpPr>
          <p:nvPr>
            <p:ph type="dt" sz="half" idx="10"/>
          </p:nvPr>
        </p:nvSpPr>
        <p:spPr/>
        <p:txBody>
          <a:bodyPr/>
          <a:lstStyle/>
          <a:p>
            <a:fld id="{5A3809A6-88FE-473F-A6B4-AFCACFFD2919}" type="datetimeFigureOut">
              <a:rPr lang="nl-BE" smtClean="0"/>
              <a:t>3/07/2026</a:t>
            </a:fld>
            <a:endParaRPr lang="nl-BE" dirty="0"/>
          </a:p>
        </p:txBody>
      </p:sp>
      <p:sp>
        <p:nvSpPr>
          <p:cNvPr id="5" name="Footer Placeholder 4">
            <a:extLst>
              <a:ext uri="{FF2B5EF4-FFF2-40B4-BE49-F238E27FC236}">
                <a16:creationId xmlns:a16="http://schemas.microsoft.com/office/drawing/2014/main" id="{A74C0500-9724-F43C-D866-6D79869B14E9}"/>
              </a:ext>
            </a:extLst>
          </p:cNvPr>
          <p:cNvSpPr>
            <a:spLocks noGrp="1"/>
          </p:cNvSpPr>
          <p:nvPr>
            <p:ph type="ftr" sz="quarter" idx="11"/>
          </p:nvPr>
        </p:nvSpPr>
        <p:spPr/>
        <p:txBody>
          <a:bodyPr/>
          <a:lstStyle/>
          <a:p>
            <a:endParaRPr lang="nl-BE" dirty="0"/>
          </a:p>
        </p:txBody>
      </p:sp>
      <p:sp>
        <p:nvSpPr>
          <p:cNvPr id="6" name="Slide Number Placeholder 5">
            <a:extLst>
              <a:ext uri="{FF2B5EF4-FFF2-40B4-BE49-F238E27FC236}">
                <a16:creationId xmlns:a16="http://schemas.microsoft.com/office/drawing/2014/main" id="{84A6F780-2B8E-A6D7-D63F-F597BBE4CAA1}"/>
              </a:ext>
            </a:extLst>
          </p:cNvPr>
          <p:cNvSpPr>
            <a:spLocks noGrp="1"/>
          </p:cNvSpPr>
          <p:nvPr>
            <p:ph type="sldNum" sz="quarter" idx="12"/>
          </p:nvPr>
        </p:nvSpPr>
        <p:spPr/>
        <p:txBody>
          <a:bodyPr/>
          <a:lstStyle/>
          <a:p>
            <a:fld id="{3FEEDF08-6A1F-4079-B905-34582C3F35CF}" type="slidenum">
              <a:rPr lang="nl-BE" smtClean="0"/>
              <a:t>‹#›</a:t>
            </a:fld>
            <a:endParaRPr lang="nl-BE" dirty="0"/>
          </a:p>
        </p:txBody>
      </p:sp>
    </p:spTree>
    <p:extLst>
      <p:ext uri="{BB962C8B-B14F-4D97-AF65-F5344CB8AC3E}">
        <p14:creationId xmlns:p14="http://schemas.microsoft.com/office/powerpoint/2010/main" val="974726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F2CD96-F7BD-4C12-12E9-2FCB92B86336}"/>
              </a:ext>
            </a:extLst>
          </p:cNvPr>
          <p:cNvSpPr>
            <a:spLocks noGrp="1"/>
          </p:cNvSpPr>
          <p:nvPr>
            <p:ph type="title"/>
          </p:nvPr>
        </p:nvSpPr>
        <p:spPr>
          <a:xfrm>
            <a:off x="381000" y="803564"/>
            <a:ext cx="7315200" cy="884526"/>
          </a:xfrm>
          <a:prstGeom prst="rect">
            <a:avLst/>
          </a:prstGeom>
        </p:spPr>
        <p:txBody>
          <a:bodyPr vert="horz" lIns="91440" tIns="45720" rIns="91440" bIns="45720" rtlCol="0" anchor="ctr">
            <a:normAutofit/>
          </a:bodyPr>
          <a:lstStyle/>
          <a:p>
            <a:r>
              <a:rPr lang="en-BE"/>
              <a:t>HOOFD</a:t>
            </a:r>
            <a:endParaRPr lang="nl-BE"/>
          </a:p>
        </p:txBody>
      </p:sp>
      <p:sp>
        <p:nvSpPr>
          <p:cNvPr id="3" name="Text Placeholder 2">
            <a:extLst>
              <a:ext uri="{FF2B5EF4-FFF2-40B4-BE49-F238E27FC236}">
                <a16:creationId xmlns:a16="http://schemas.microsoft.com/office/drawing/2014/main" id="{E616CB0F-F1C0-F144-6403-9D95A35098C0}"/>
              </a:ext>
            </a:extLst>
          </p:cNvPr>
          <p:cNvSpPr>
            <a:spLocks noGrp="1"/>
          </p:cNvSpPr>
          <p:nvPr>
            <p:ph type="body" idx="1"/>
          </p:nvPr>
        </p:nvSpPr>
        <p:spPr>
          <a:xfrm>
            <a:off x="381000" y="1846551"/>
            <a:ext cx="73152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ECCD5AA9-B1E7-C117-B0DE-0C3DE60257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A3809A6-88FE-473F-A6B4-AFCACFFD2919}" type="datetimeFigureOut">
              <a:rPr lang="nl-BE" smtClean="0"/>
              <a:t>3/07/2026</a:t>
            </a:fld>
            <a:endParaRPr lang="nl-BE" dirty="0"/>
          </a:p>
        </p:txBody>
      </p:sp>
      <p:sp>
        <p:nvSpPr>
          <p:cNvPr id="5" name="Footer Placeholder 4">
            <a:extLst>
              <a:ext uri="{FF2B5EF4-FFF2-40B4-BE49-F238E27FC236}">
                <a16:creationId xmlns:a16="http://schemas.microsoft.com/office/drawing/2014/main" id="{8838DC89-FF73-F3DE-B845-09CCD195B7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BE" dirty="0"/>
          </a:p>
        </p:txBody>
      </p:sp>
      <p:sp>
        <p:nvSpPr>
          <p:cNvPr id="6" name="Slide Number Placeholder 5">
            <a:extLst>
              <a:ext uri="{FF2B5EF4-FFF2-40B4-BE49-F238E27FC236}">
                <a16:creationId xmlns:a16="http://schemas.microsoft.com/office/drawing/2014/main" id="{F8C04698-028E-E1E0-B275-4555357B8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EEDF08-6A1F-4079-B905-34582C3F35CF}" type="slidenum">
              <a:rPr lang="nl-BE" smtClean="0"/>
              <a:t>‹#›</a:t>
            </a:fld>
            <a:endParaRPr lang="nl-BE" dirty="0"/>
          </a:p>
        </p:txBody>
      </p:sp>
      <p:pic>
        <p:nvPicPr>
          <p:cNvPr id="9" name="Picture 8">
            <a:extLst>
              <a:ext uri="{FF2B5EF4-FFF2-40B4-BE49-F238E27FC236}">
                <a16:creationId xmlns:a16="http://schemas.microsoft.com/office/drawing/2014/main" id="{6E29B015-1BB2-A7DC-2167-6C18D3C0B9C3}"/>
              </a:ext>
            </a:extLst>
          </p:cNvPr>
          <p:cNvPicPr>
            <a:picLocks noChangeAspect="1"/>
          </p:cNvPicPr>
          <p:nvPr userDrawn="1"/>
        </p:nvPicPr>
        <p:blipFill>
          <a:blip r:embed="rId19"/>
          <a:stretch>
            <a:fillRect/>
          </a:stretch>
        </p:blipFill>
        <p:spPr>
          <a:xfrm>
            <a:off x="196979" y="5843342"/>
            <a:ext cx="1710896" cy="846629"/>
          </a:xfrm>
          <a:prstGeom prst="rect">
            <a:avLst/>
          </a:prstGeom>
        </p:spPr>
      </p:pic>
    </p:spTree>
    <p:extLst>
      <p:ext uri="{BB962C8B-B14F-4D97-AF65-F5344CB8AC3E}">
        <p14:creationId xmlns:p14="http://schemas.microsoft.com/office/powerpoint/2010/main" val="1656581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54" r:id="rId7"/>
    <p:sldLayoutId id="2147483664" r:id="rId8"/>
    <p:sldLayoutId id="2147483651" r:id="rId9"/>
    <p:sldLayoutId id="2147483652" r:id="rId10"/>
    <p:sldLayoutId id="2147483653" r:id="rId11"/>
    <p:sldLayoutId id="2147483655" r:id="rId12"/>
    <p:sldLayoutId id="2147483656" r:id="rId13"/>
    <p:sldLayoutId id="2147483657" r:id="rId14"/>
    <p:sldLayoutId id="2147483658" r:id="rId15"/>
    <p:sldLayoutId id="2147483659" r:id="rId16"/>
    <p:sldLayoutId id="2147483666" r:id="rId17"/>
  </p:sldLayoutIdLst>
  <p:txStyles>
    <p:titleStyle>
      <a:lvl1pPr algn="l" defTabSz="914400" rtl="0" eaLnBrk="1" latinLnBrk="0" hangingPunct="1">
        <a:lnSpc>
          <a:spcPct val="90000"/>
        </a:lnSpc>
        <a:spcBef>
          <a:spcPct val="0"/>
        </a:spcBef>
        <a:buNone/>
        <a:defRPr sz="4000" kern="1200">
          <a:solidFill>
            <a:schemeClr val="tx1"/>
          </a:solidFill>
          <a:highlight>
            <a:srgbClr val="F95738"/>
          </a:highlight>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hyperlink" Target="https://maken.wikiwijs.nl/116411/Europese_Unie" TargetMode="External"/><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hyperlink" Target="https://eur-lex.europa.eu/legal-content/NL/TXT/PDF/?uri=OJ:L_20240215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maken.wikiwijs.nl/116411/Europese_Unie" TargetMode="External"/><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maken.wikiwijs.nl/116411/Europese_Unie" TargetMode="External"/><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hyperlink" Target="https://data.consilium.europa.eu/doc/document/ST-16574-2025-REV-1/en/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aken.wikiwijs.nl/116411/Europese_Unie" TargetMode="External"/><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hyperlink" Target="https://wallpapers.com/wallpapers/prison-tower-3ntbhryyqg3pef7l.html" TargetMode="External"/><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hyperlink" Target="https://www.wallpaperflare.com/elegant-home-decor-interior-beautiful-rich-clock-time-clock-face-wallpaper-wlsth" TargetMode="External"/><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wallpaperflare.com/elegant-home-decor-interior-beautiful-rich-clock-time-clock-face-wallpaper-wlsth" TargetMode="External"/><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hyperlink" Target="https://dol.ajgraves.com/2012/04/man-tries-to-relinquish-citizenship-is-denied/" TargetMode="External"/><Relationship Id="rId2" Type="http://schemas.openxmlformats.org/officeDocument/2006/relationships/image" Target="../media/image15.gi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dol.ajgraves.com/2012/04/man-tries-to-relinquish-citizenship-is-denied/" TargetMode="External"/><Relationship Id="rId2" Type="http://schemas.openxmlformats.org/officeDocument/2006/relationships/image" Target="../media/image15.gi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dol.ajgraves.com/2012/04/man-tries-to-relinquish-citizenship-is-denied/" TargetMode="External"/><Relationship Id="rId2" Type="http://schemas.openxmlformats.org/officeDocument/2006/relationships/image" Target="../media/image15.gi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hyperlink" Target="https://vluchtelingenwerk.be/juridische-nieuwsbrief"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70EB-7601-D944-32D9-A506688D1336}"/>
              </a:ext>
            </a:extLst>
          </p:cNvPr>
          <p:cNvSpPr>
            <a:spLocks noGrp="1"/>
          </p:cNvSpPr>
          <p:nvPr>
            <p:ph type="title"/>
          </p:nvPr>
        </p:nvSpPr>
        <p:spPr>
          <a:xfrm>
            <a:off x="838200" y="900253"/>
            <a:ext cx="10515600" cy="2852737"/>
          </a:xfrm>
        </p:spPr>
        <p:txBody>
          <a:bodyPr/>
          <a:lstStyle/>
          <a:p>
            <a:pPr algn="ctr"/>
            <a:r>
              <a:rPr lang="nl-BE" dirty="0"/>
              <a:t>Ledenupdate: het EU Migratiepact</a:t>
            </a:r>
          </a:p>
        </p:txBody>
      </p:sp>
      <p:sp>
        <p:nvSpPr>
          <p:cNvPr id="3" name="Text Placeholder 2">
            <a:extLst>
              <a:ext uri="{FF2B5EF4-FFF2-40B4-BE49-F238E27FC236}">
                <a16:creationId xmlns:a16="http://schemas.microsoft.com/office/drawing/2014/main" id="{8CCB720D-D9F3-0715-2E6C-7139ECC20F62}"/>
              </a:ext>
            </a:extLst>
          </p:cNvPr>
          <p:cNvSpPr>
            <a:spLocks noGrp="1"/>
          </p:cNvSpPr>
          <p:nvPr>
            <p:ph type="body" idx="1"/>
          </p:nvPr>
        </p:nvSpPr>
        <p:spPr>
          <a:xfrm>
            <a:off x="947928" y="3834842"/>
            <a:ext cx="10515600" cy="787209"/>
          </a:xfrm>
        </p:spPr>
        <p:txBody>
          <a:bodyPr/>
          <a:lstStyle/>
          <a:p>
            <a:r>
              <a:rPr lang="nl-BE" dirty="0"/>
              <a:t>30/06/2026</a:t>
            </a:r>
          </a:p>
        </p:txBody>
      </p:sp>
    </p:spTree>
    <p:extLst>
      <p:ext uri="{BB962C8B-B14F-4D97-AF65-F5344CB8AC3E}">
        <p14:creationId xmlns:p14="http://schemas.microsoft.com/office/powerpoint/2010/main" val="36562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2A55B-EBB4-F6DA-8784-9ED2A6722E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87016F-6CAB-6E39-902F-089651D6C8CF}"/>
              </a:ext>
            </a:extLst>
          </p:cNvPr>
          <p:cNvSpPr>
            <a:spLocks noGrp="1"/>
          </p:cNvSpPr>
          <p:nvPr>
            <p:ph type="title"/>
          </p:nvPr>
        </p:nvSpPr>
        <p:spPr>
          <a:xfrm>
            <a:off x="380999" y="821929"/>
            <a:ext cx="10972799" cy="770153"/>
          </a:xfrm>
        </p:spPr>
        <p:txBody>
          <a:bodyPr anchor="ctr">
            <a:normAutofit/>
          </a:bodyPr>
          <a:lstStyle/>
          <a:p>
            <a:pPr>
              <a:lnSpc>
                <a:spcPct val="140000"/>
              </a:lnSpc>
            </a:pPr>
            <a:r>
              <a:rPr lang="nl-BE" sz="3400" dirty="0"/>
              <a:t>Ontwerpfouten van het Pact</a:t>
            </a:r>
          </a:p>
        </p:txBody>
      </p:sp>
      <p:graphicFrame>
        <p:nvGraphicFramePr>
          <p:cNvPr id="5" name="Content Placeholder 4">
            <a:extLst>
              <a:ext uri="{FF2B5EF4-FFF2-40B4-BE49-F238E27FC236}">
                <a16:creationId xmlns:a16="http://schemas.microsoft.com/office/drawing/2014/main" id="{B6EBA25F-341A-CC6F-1F09-B91FBD486CA5}"/>
              </a:ext>
            </a:extLst>
          </p:cNvPr>
          <p:cNvGraphicFramePr>
            <a:graphicFrameLocks noGrp="1"/>
          </p:cNvGraphicFramePr>
          <p:nvPr>
            <p:ph idx="1"/>
            <p:extLst>
              <p:ext uri="{D42A27DB-BD31-4B8C-83A1-F6EECF244321}">
                <p14:modId xmlns:p14="http://schemas.microsoft.com/office/powerpoint/2010/main" val="1530292697"/>
              </p:ext>
            </p:extLst>
          </p:nvPr>
        </p:nvGraphicFramePr>
        <p:xfrm>
          <a:off x="-961664" y="1756387"/>
          <a:ext cx="10972800" cy="402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1844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5AFE7-B294-93E1-A9D7-D978B3E15561}"/>
            </a:ext>
          </a:extLst>
        </p:cNvPr>
        <p:cNvGrpSpPr/>
        <p:nvPr/>
      </p:nvGrpSpPr>
      <p:grpSpPr>
        <a:xfrm>
          <a:off x="0" y="0"/>
          <a:ext cx="0" cy="0"/>
          <a:chOff x="0" y="0"/>
          <a:chExt cx="0" cy="0"/>
        </a:xfrm>
      </p:grpSpPr>
      <p:pic>
        <p:nvPicPr>
          <p:cNvPr id="7" name="Content Placeholder 6" descr="A blue flag with yellow stars&#10;&#10;AI-generated content may be incorrect.">
            <a:extLst>
              <a:ext uri="{FF2B5EF4-FFF2-40B4-BE49-F238E27FC236}">
                <a16:creationId xmlns:a16="http://schemas.microsoft.com/office/drawing/2014/main" id="{0A1F765E-71E2-6402-0DA3-A1B479DDBFE3}"/>
              </a:ext>
            </a:extLst>
          </p:cNvPr>
          <p:cNvPicPr>
            <a:picLocks noGrp="1" noChangeAspect="1"/>
          </p:cNvPicPr>
          <p:nvPr>
            <p:ph idx="1"/>
          </p:nvPr>
        </p:nvPicPr>
        <p:blipFill>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9552" y="567504"/>
            <a:ext cx="1501082" cy="100121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D7EEEEFB-075B-4F60-C8F2-107CD99128B3}"/>
              </a:ext>
            </a:extLst>
          </p:cNvPr>
          <p:cNvSpPr>
            <a:spLocks noGrp="1"/>
          </p:cNvSpPr>
          <p:nvPr>
            <p:ph type="title"/>
          </p:nvPr>
        </p:nvSpPr>
        <p:spPr>
          <a:xfrm>
            <a:off x="1955156" y="683033"/>
            <a:ext cx="10972799" cy="770153"/>
          </a:xfrm>
        </p:spPr>
        <p:txBody>
          <a:bodyPr anchor="ctr">
            <a:normAutofit fontScale="90000"/>
          </a:bodyPr>
          <a:lstStyle/>
          <a:p>
            <a:pPr>
              <a:lnSpc>
                <a:spcPct val="140000"/>
              </a:lnSpc>
            </a:pPr>
            <a:r>
              <a:rPr lang="nl-BE" sz="3400" dirty="0"/>
              <a:t>Grote verantwoordelijkheid voor lidstaten aan de grens met gebrekkige solidariteit in ruil</a:t>
            </a:r>
          </a:p>
        </p:txBody>
      </p:sp>
      <p:sp>
        <p:nvSpPr>
          <p:cNvPr id="11" name="TextBox 10">
            <a:extLst>
              <a:ext uri="{FF2B5EF4-FFF2-40B4-BE49-F238E27FC236}">
                <a16:creationId xmlns:a16="http://schemas.microsoft.com/office/drawing/2014/main" id="{F83B2897-6E82-D758-AA77-C73A25F190D5}"/>
              </a:ext>
            </a:extLst>
          </p:cNvPr>
          <p:cNvSpPr txBox="1"/>
          <p:nvPr/>
        </p:nvSpPr>
        <p:spPr>
          <a:xfrm>
            <a:off x="6720067" y="1819065"/>
            <a:ext cx="5078393" cy="4708981"/>
          </a:xfrm>
          <a:prstGeom prst="rect">
            <a:avLst/>
          </a:prstGeom>
          <a:noFill/>
          <a:ln>
            <a:solidFill>
              <a:srgbClr val="F95738"/>
            </a:solidFill>
          </a:ln>
        </p:spPr>
        <p:txBody>
          <a:bodyPr wrap="square">
            <a:spAutoFit/>
          </a:bodyPr>
          <a:lstStyle/>
          <a:p>
            <a:r>
              <a:rPr lang="nl-BE" sz="2000" dirty="0"/>
              <a:t>Toepassing van verplichte screening, asielgrensprocedure en terugkeergrensprocedure</a:t>
            </a:r>
          </a:p>
          <a:p>
            <a:pPr marL="285750" indent="-285750">
              <a:buFont typeface="Arial" panose="020B0604020202020204" pitchFamily="34" charset="0"/>
              <a:buChar char="•"/>
            </a:pPr>
            <a:r>
              <a:rPr lang="nl-BE" sz="2000" dirty="0"/>
              <a:t>Elke derdelander moet bij binnenkomt in de EU gescreend worden binnen zeven dagen</a:t>
            </a:r>
          </a:p>
          <a:p>
            <a:pPr marL="285750" indent="-285750">
              <a:buFont typeface="Arial" panose="020B0604020202020204" pitchFamily="34" charset="0"/>
              <a:buChar char="•"/>
            </a:pPr>
            <a:r>
              <a:rPr lang="nl-BE" sz="2000" dirty="0"/>
              <a:t>Asielgrensprocedure van toepassing op mensen lage kans op erkenning, mensen die autoriteiten misleiden, mensen die gevaar vormen voor openbare orde</a:t>
            </a:r>
          </a:p>
          <a:p>
            <a:pPr marL="285750" indent="-285750">
              <a:buFont typeface="Arial" panose="020B0604020202020204" pitchFamily="34" charset="0"/>
              <a:buChar char="•"/>
            </a:pPr>
            <a:r>
              <a:rPr lang="nl-BE" sz="2000" dirty="0">
                <a:hlinkClick r:id="rId4"/>
              </a:rPr>
              <a:t>Italië moet 8.016 plaatsen in de asielgrensprocedure openen, Hongarije 7.716 plaatsen en België 106</a:t>
            </a:r>
            <a:endParaRPr lang="nl-BE" sz="2000" dirty="0"/>
          </a:p>
          <a:p>
            <a:pPr marL="285750" indent="-285750">
              <a:buFont typeface="Arial" panose="020B0604020202020204" pitchFamily="34" charset="0"/>
              <a:buChar char="•"/>
            </a:pPr>
            <a:r>
              <a:rPr lang="nl-BE" sz="2000" dirty="0"/>
              <a:t>Geen asielaanvraag of afgewezen asielaanvraag aan de grens = terugkeergrensprocedure </a:t>
            </a:r>
          </a:p>
        </p:txBody>
      </p:sp>
      <p:sp>
        <p:nvSpPr>
          <p:cNvPr id="9" name="TextBox 8">
            <a:extLst>
              <a:ext uri="{FF2B5EF4-FFF2-40B4-BE49-F238E27FC236}">
                <a16:creationId xmlns:a16="http://schemas.microsoft.com/office/drawing/2014/main" id="{6B1CEAC5-280E-3311-C9A1-342B3E1D8C62}"/>
              </a:ext>
            </a:extLst>
          </p:cNvPr>
          <p:cNvSpPr txBox="1"/>
          <p:nvPr/>
        </p:nvSpPr>
        <p:spPr>
          <a:xfrm>
            <a:off x="393539" y="2129961"/>
            <a:ext cx="4375229" cy="3785652"/>
          </a:xfrm>
          <a:prstGeom prst="rect">
            <a:avLst/>
          </a:prstGeom>
          <a:solidFill>
            <a:schemeClr val="bg1"/>
          </a:solidFill>
          <a:ln>
            <a:solidFill>
              <a:srgbClr val="F95738"/>
            </a:solidFill>
          </a:ln>
        </p:spPr>
        <p:txBody>
          <a:bodyPr wrap="square" rtlCol="0">
            <a:spAutoFit/>
          </a:bodyPr>
          <a:lstStyle/>
          <a:p>
            <a:r>
              <a:rPr lang="nl-BE" sz="2000" dirty="0"/>
              <a:t>Dublin regels worden versterkt en grotere focus op verantwoordelijkheid van lidstaat aan de grens</a:t>
            </a:r>
          </a:p>
          <a:p>
            <a:pPr marL="285750" indent="-285750">
              <a:buFont typeface="Arial" panose="020B0604020202020204" pitchFamily="34" charset="0"/>
              <a:buChar char="•"/>
            </a:pPr>
            <a:r>
              <a:rPr lang="nl-BE" sz="2000" dirty="0"/>
              <a:t>Expliciete verplichting om aanvraag in te dienen in land van aankomst</a:t>
            </a:r>
          </a:p>
          <a:p>
            <a:pPr marL="285750" indent="-285750">
              <a:buFont typeface="Arial" panose="020B0604020202020204" pitchFamily="34" charset="0"/>
              <a:buChar char="•"/>
            </a:pPr>
            <a:r>
              <a:rPr lang="nl-BE" sz="2000" dirty="0"/>
              <a:t>Langere verantwoordelijkheidstermijn voor lidstaat van binnenkomst</a:t>
            </a:r>
          </a:p>
          <a:p>
            <a:pPr marL="285750" indent="-285750">
              <a:buFont typeface="Arial" panose="020B0604020202020204" pitchFamily="34" charset="0"/>
              <a:buChar char="•"/>
            </a:pPr>
            <a:r>
              <a:rPr lang="nl-BE" sz="2000" dirty="0"/>
              <a:t>Automatische veronderstelling dat lidstaat van eerdere asielaanvraag verantwoordelijk is</a:t>
            </a:r>
          </a:p>
          <a:p>
            <a:endParaRPr lang="nl-BE" sz="2000" dirty="0"/>
          </a:p>
        </p:txBody>
      </p:sp>
      <p:sp>
        <p:nvSpPr>
          <p:cNvPr id="12" name="Plus Sign 11">
            <a:extLst>
              <a:ext uri="{FF2B5EF4-FFF2-40B4-BE49-F238E27FC236}">
                <a16:creationId xmlns:a16="http://schemas.microsoft.com/office/drawing/2014/main" id="{4AD9E3B3-E079-84C5-5F4B-6EC17716E0BB}"/>
              </a:ext>
            </a:extLst>
          </p:cNvPr>
          <p:cNvSpPr/>
          <p:nvPr/>
        </p:nvSpPr>
        <p:spPr>
          <a:xfrm>
            <a:off x="5310367" y="3429000"/>
            <a:ext cx="868101" cy="980954"/>
          </a:xfrm>
          <a:prstGeom prst="mathPlus">
            <a:avLst/>
          </a:prstGeom>
          <a:solidFill>
            <a:schemeClr val="tx1"/>
          </a:solidFill>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3207002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0AAB0-7E19-9975-03DD-26B861AB4456}"/>
            </a:ext>
          </a:extLst>
        </p:cNvPr>
        <p:cNvGrpSpPr/>
        <p:nvPr/>
      </p:nvGrpSpPr>
      <p:grpSpPr>
        <a:xfrm>
          <a:off x="0" y="0"/>
          <a:ext cx="0" cy="0"/>
          <a:chOff x="0" y="0"/>
          <a:chExt cx="0" cy="0"/>
        </a:xfrm>
      </p:grpSpPr>
      <p:pic>
        <p:nvPicPr>
          <p:cNvPr id="7" name="Content Placeholder 6" descr="A blue flag with yellow stars&#10;&#10;AI-generated content may be incorrect.">
            <a:extLst>
              <a:ext uri="{FF2B5EF4-FFF2-40B4-BE49-F238E27FC236}">
                <a16:creationId xmlns:a16="http://schemas.microsoft.com/office/drawing/2014/main" id="{9BBBD26C-D362-BC70-0955-177A0B92DAEB}"/>
              </a:ext>
            </a:extLst>
          </p:cNvPr>
          <p:cNvPicPr>
            <a:picLocks noGrp="1" noChangeAspect="1"/>
          </p:cNvPicPr>
          <p:nvPr>
            <p:ph idx="1"/>
          </p:nvPr>
        </p:nvPicPr>
        <p:blipFill>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9552" y="567504"/>
            <a:ext cx="1501082" cy="100121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8B29B590-4B20-D135-3D8D-61A835A148B2}"/>
              </a:ext>
            </a:extLst>
          </p:cNvPr>
          <p:cNvSpPr>
            <a:spLocks noGrp="1"/>
          </p:cNvSpPr>
          <p:nvPr>
            <p:ph type="title"/>
          </p:nvPr>
        </p:nvSpPr>
        <p:spPr>
          <a:xfrm>
            <a:off x="1955156" y="683033"/>
            <a:ext cx="10972799" cy="770153"/>
          </a:xfrm>
        </p:spPr>
        <p:txBody>
          <a:bodyPr anchor="ctr">
            <a:normAutofit fontScale="90000"/>
          </a:bodyPr>
          <a:lstStyle/>
          <a:p>
            <a:pPr>
              <a:lnSpc>
                <a:spcPct val="140000"/>
              </a:lnSpc>
            </a:pPr>
            <a:r>
              <a:rPr lang="nl-BE" sz="3400" dirty="0"/>
              <a:t>Grote verantwoordelijkheid voor lidstaten aan de grens met gebrekkige solidariteit in ruil</a:t>
            </a:r>
          </a:p>
        </p:txBody>
      </p:sp>
      <p:sp>
        <p:nvSpPr>
          <p:cNvPr id="11" name="TextBox 10">
            <a:extLst>
              <a:ext uri="{FF2B5EF4-FFF2-40B4-BE49-F238E27FC236}">
                <a16:creationId xmlns:a16="http://schemas.microsoft.com/office/drawing/2014/main" id="{28308BED-C197-F1BA-9B83-98EDFEC33AE9}"/>
              </a:ext>
            </a:extLst>
          </p:cNvPr>
          <p:cNvSpPr txBox="1"/>
          <p:nvPr/>
        </p:nvSpPr>
        <p:spPr>
          <a:xfrm>
            <a:off x="219552" y="2270891"/>
            <a:ext cx="9977744" cy="1631216"/>
          </a:xfrm>
          <a:prstGeom prst="rect">
            <a:avLst/>
          </a:prstGeom>
          <a:noFill/>
          <a:ln>
            <a:solidFill>
              <a:schemeClr val="bg1"/>
            </a:solidFill>
          </a:ln>
        </p:spPr>
        <p:txBody>
          <a:bodyPr wrap="square">
            <a:spAutoFit/>
          </a:bodyPr>
          <a:lstStyle/>
          <a:p>
            <a:r>
              <a:rPr lang="nl-BE" sz="2000" dirty="0"/>
              <a:t>Verplichte, flexibele solidariteit is mager beestje</a:t>
            </a:r>
          </a:p>
          <a:p>
            <a:pPr marL="342900" indent="-342900">
              <a:buFont typeface="Arial" panose="020B0604020202020204" pitchFamily="34" charset="0"/>
              <a:buChar char="•"/>
            </a:pPr>
            <a:r>
              <a:rPr lang="nl-BE" sz="2000" dirty="0"/>
              <a:t>Lidstaten kunnen kiezen tussen relocatie, financiële bijdrage of ‘alternatieve vorm van ondersteuning</a:t>
            </a:r>
          </a:p>
          <a:p>
            <a:pPr marL="342900" indent="-342900">
              <a:buFont typeface="Arial" panose="020B0604020202020204" pitchFamily="34" charset="0"/>
              <a:buChar char="•"/>
            </a:pPr>
            <a:r>
              <a:rPr lang="nl-BE" sz="2000" dirty="0"/>
              <a:t>Solidariteitsbijdragen zijn jaarlijkse politieke koehandel</a:t>
            </a:r>
          </a:p>
          <a:p>
            <a:pPr marL="342900" indent="-342900">
              <a:buFont typeface="Arial" panose="020B0604020202020204" pitchFamily="34" charset="0"/>
              <a:buChar char="•"/>
            </a:pPr>
            <a:r>
              <a:rPr lang="nl-BE" sz="2000" dirty="0"/>
              <a:t>Kritische lidstaten geven al aan niet mee te werken of enkel financiële steun te geven</a:t>
            </a:r>
          </a:p>
        </p:txBody>
      </p:sp>
      <p:pic>
        <p:nvPicPr>
          <p:cNvPr id="4" name="Picture 3">
            <a:extLst>
              <a:ext uri="{FF2B5EF4-FFF2-40B4-BE49-F238E27FC236}">
                <a16:creationId xmlns:a16="http://schemas.microsoft.com/office/drawing/2014/main" id="{EAA559B1-8E72-D225-B5E4-55A127575EC8}"/>
              </a:ext>
            </a:extLst>
          </p:cNvPr>
          <p:cNvPicPr>
            <a:picLocks noChangeAspect="1"/>
          </p:cNvPicPr>
          <p:nvPr/>
        </p:nvPicPr>
        <p:blipFill>
          <a:blip r:embed="rId4"/>
          <a:stretch>
            <a:fillRect/>
          </a:stretch>
        </p:blipFill>
        <p:spPr>
          <a:xfrm>
            <a:off x="6096000" y="4128860"/>
            <a:ext cx="4934929" cy="2632499"/>
          </a:xfrm>
          <a:prstGeom prst="rect">
            <a:avLst/>
          </a:prstGeom>
        </p:spPr>
      </p:pic>
      <p:sp>
        <p:nvSpPr>
          <p:cNvPr id="5" name="TextBox 4">
            <a:extLst>
              <a:ext uri="{FF2B5EF4-FFF2-40B4-BE49-F238E27FC236}">
                <a16:creationId xmlns:a16="http://schemas.microsoft.com/office/drawing/2014/main" id="{B9E1DCCB-E21C-39D9-45A1-3ACECC10C049}"/>
              </a:ext>
            </a:extLst>
          </p:cNvPr>
          <p:cNvSpPr txBox="1"/>
          <p:nvPr/>
        </p:nvSpPr>
        <p:spPr>
          <a:xfrm>
            <a:off x="219552" y="4128860"/>
            <a:ext cx="4514126"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dirty="0"/>
              <a:t>Minister Van Bossuyt: </a:t>
            </a:r>
          </a:p>
          <a:p>
            <a:r>
              <a:rPr lang="nl-BE" i="1" dirty="0"/>
              <a:t>“België blijft een loyale Europese partner, maar ons opvangsysteem zit nog steeds overvol. Wij verkiezen daarom om financiële bijdragen te betalen in plaats van extra asielzoekers op te nemen” </a:t>
            </a:r>
            <a:br>
              <a:rPr lang="nl-BE" i="1" dirty="0"/>
            </a:br>
            <a:br>
              <a:rPr lang="nl-BE" i="1" dirty="0"/>
            </a:br>
            <a:r>
              <a:rPr lang="nl-BE" i="1" dirty="0"/>
              <a:t>“Ik zal er alvast alles aan doen om onze eigen bijdragen zo veel mogelijk te beperken”</a:t>
            </a:r>
          </a:p>
        </p:txBody>
      </p:sp>
    </p:spTree>
    <p:extLst>
      <p:ext uri="{BB962C8B-B14F-4D97-AF65-F5344CB8AC3E}">
        <p14:creationId xmlns:p14="http://schemas.microsoft.com/office/powerpoint/2010/main" val="594895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AFE88-B08B-D759-AB6F-87F23EBC4516}"/>
            </a:ext>
          </a:extLst>
        </p:cNvPr>
        <p:cNvGrpSpPr/>
        <p:nvPr/>
      </p:nvGrpSpPr>
      <p:grpSpPr>
        <a:xfrm>
          <a:off x="0" y="0"/>
          <a:ext cx="0" cy="0"/>
          <a:chOff x="0" y="0"/>
          <a:chExt cx="0" cy="0"/>
        </a:xfrm>
      </p:grpSpPr>
      <p:pic>
        <p:nvPicPr>
          <p:cNvPr id="7" name="Content Placeholder 6" descr="A blue flag with yellow stars&#10;&#10;AI-generated content may be incorrect.">
            <a:extLst>
              <a:ext uri="{FF2B5EF4-FFF2-40B4-BE49-F238E27FC236}">
                <a16:creationId xmlns:a16="http://schemas.microsoft.com/office/drawing/2014/main" id="{47C71346-7E3F-6CB6-65C2-D6C4C4132188}"/>
              </a:ext>
            </a:extLst>
          </p:cNvPr>
          <p:cNvPicPr>
            <a:picLocks noGrp="1" noChangeAspect="1"/>
          </p:cNvPicPr>
          <p:nvPr>
            <p:ph idx="1"/>
          </p:nvPr>
        </p:nvPicPr>
        <p:blipFill>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9552" y="567504"/>
            <a:ext cx="1501082" cy="100121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A02B013B-7187-AEE3-91E3-6CB8C42C47AF}"/>
              </a:ext>
            </a:extLst>
          </p:cNvPr>
          <p:cNvSpPr>
            <a:spLocks noGrp="1"/>
          </p:cNvSpPr>
          <p:nvPr>
            <p:ph type="title"/>
          </p:nvPr>
        </p:nvSpPr>
        <p:spPr>
          <a:xfrm>
            <a:off x="1955156" y="683033"/>
            <a:ext cx="10972799" cy="770153"/>
          </a:xfrm>
        </p:spPr>
        <p:txBody>
          <a:bodyPr anchor="ctr">
            <a:normAutofit fontScale="90000"/>
          </a:bodyPr>
          <a:lstStyle/>
          <a:p>
            <a:pPr>
              <a:lnSpc>
                <a:spcPct val="140000"/>
              </a:lnSpc>
            </a:pPr>
            <a:r>
              <a:rPr lang="nl-BE" sz="3400" dirty="0"/>
              <a:t>Grote verantwoordelijkheid voor lidstaten aan de grens met gebrekkige solidariteit in ruil</a:t>
            </a:r>
          </a:p>
        </p:txBody>
      </p:sp>
      <p:sp>
        <p:nvSpPr>
          <p:cNvPr id="3" name="TextBox 2">
            <a:extLst>
              <a:ext uri="{FF2B5EF4-FFF2-40B4-BE49-F238E27FC236}">
                <a16:creationId xmlns:a16="http://schemas.microsoft.com/office/drawing/2014/main" id="{B8384899-3DDA-474C-34C3-32D9F880A68D}"/>
              </a:ext>
            </a:extLst>
          </p:cNvPr>
          <p:cNvSpPr txBox="1"/>
          <p:nvPr/>
        </p:nvSpPr>
        <p:spPr>
          <a:xfrm>
            <a:off x="365856" y="1941707"/>
            <a:ext cx="9977744" cy="3785652"/>
          </a:xfrm>
          <a:prstGeom prst="rect">
            <a:avLst/>
          </a:prstGeom>
          <a:noFill/>
          <a:ln>
            <a:solidFill>
              <a:schemeClr val="bg1"/>
            </a:solidFill>
          </a:ln>
        </p:spPr>
        <p:txBody>
          <a:bodyPr wrap="square">
            <a:spAutoFit/>
          </a:bodyPr>
          <a:lstStyle/>
          <a:p>
            <a:r>
              <a:rPr lang="nl-BE" sz="2000" dirty="0"/>
              <a:t>Verplichte, flexibele solidariteit is mager beestje</a:t>
            </a:r>
          </a:p>
          <a:p>
            <a:pPr marL="342900" indent="-342900">
              <a:buFont typeface="Arial" panose="020B0604020202020204" pitchFamily="34" charset="0"/>
              <a:buChar char="•"/>
            </a:pPr>
            <a:r>
              <a:rPr lang="en-US" sz="2000" dirty="0"/>
              <a:t>Een </a:t>
            </a:r>
            <a:r>
              <a:rPr lang="en-US" sz="2000" dirty="0" err="1"/>
              <a:t>algemene</a:t>
            </a:r>
            <a:r>
              <a:rPr lang="en-US" sz="2000" dirty="0"/>
              <a:t> 'pot' van minimum 30.000 </a:t>
            </a:r>
            <a:r>
              <a:rPr lang="en-US" sz="2000" dirty="0" err="1"/>
              <a:t>relocaties</a:t>
            </a:r>
            <a:r>
              <a:rPr lang="en-US" sz="2000" dirty="0"/>
              <a:t> </a:t>
            </a:r>
            <a:r>
              <a:rPr lang="en-US" sz="2000" dirty="0" err="1"/>
              <a:t>en</a:t>
            </a:r>
            <a:r>
              <a:rPr lang="en-US" sz="2000" dirty="0"/>
              <a:t> 600 </a:t>
            </a:r>
            <a:r>
              <a:rPr lang="en-US" sz="2000" dirty="0" err="1"/>
              <a:t>miljoen</a:t>
            </a:r>
            <a:r>
              <a:rPr lang="en-US" sz="2000" dirty="0"/>
              <a:t> euro </a:t>
            </a:r>
            <a:r>
              <a:rPr lang="en-US" sz="2000" dirty="0" err="1"/>
              <a:t>aan</a:t>
            </a:r>
            <a:r>
              <a:rPr lang="en-US" sz="2000" dirty="0"/>
              <a:t> </a:t>
            </a:r>
            <a:r>
              <a:rPr lang="en-US" sz="2000" dirty="0" err="1"/>
              <a:t>financiële</a:t>
            </a:r>
            <a:r>
              <a:rPr lang="en-US" sz="2000" dirty="0"/>
              <a:t> </a:t>
            </a:r>
            <a:r>
              <a:rPr lang="en-US" sz="2000" dirty="0" err="1"/>
              <a:t>ondersteuning</a:t>
            </a:r>
            <a:r>
              <a:rPr lang="en-US" sz="2000" dirty="0"/>
              <a:t> op </a:t>
            </a:r>
            <a:r>
              <a:rPr lang="en-US" sz="2000" dirty="0" err="1"/>
              <a:t>voorstel</a:t>
            </a:r>
            <a:r>
              <a:rPr lang="en-US" sz="2000" dirty="0"/>
              <a:t> van de </a:t>
            </a:r>
            <a:r>
              <a:rPr lang="en-US" sz="2000" dirty="0" err="1"/>
              <a:t>Commissie</a:t>
            </a:r>
            <a:r>
              <a:rPr lang="en-US" sz="2000" dirty="0"/>
              <a:t>.</a:t>
            </a:r>
          </a:p>
          <a:p>
            <a:pPr marL="342900" indent="-342900">
              <a:buFont typeface="Arial" panose="020B0604020202020204" pitchFamily="34" charset="0"/>
              <a:buChar char="•"/>
            </a:pPr>
            <a:endParaRPr lang="en-US" sz="2000" dirty="0">
              <a:cs typeface="Calibri"/>
            </a:endParaRPr>
          </a:p>
          <a:p>
            <a:pPr marL="342900" indent="-342900">
              <a:buFont typeface="Arial" panose="020B0604020202020204" pitchFamily="34" charset="0"/>
              <a:buChar char="•"/>
            </a:pPr>
            <a:r>
              <a:rPr lang="en-US" sz="2000" dirty="0">
                <a:cs typeface="Calibri"/>
              </a:rPr>
              <a:t>In December 2025 </a:t>
            </a:r>
            <a:r>
              <a:rPr lang="en-US" sz="2000" dirty="0" err="1">
                <a:cs typeface="Calibri"/>
              </a:rPr>
              <a:t>vonden</a:t>
            </a:r>
            <a:r>
              <a:rPr lang="en-US" sz="2000" dirty="0">
                <a:cs typeface="Calibri"/>
              </a:rPr>
              <a:t> de </a:t>
            </a:r>
            <a:r>
              <a:rPr lang="en-US" sz="2000" dirty="0" err="1">
                <a:cs typeface="Calibri"/>
              </a:rPr>
              <a:t>lidstaat</a:t>
            </a:r>
            <a:r>
              <a:rPr lang="en-US" sz="2000" dirty="0">
                <a:cs typeface="Calibri"/>
              </a:rPr>
              <a:t> </a:t>
            </a:r>
            <a:r>
              <a:rPr lang="en-US" sz="2000" dirty="0" err="1">
                <a:cs typeface="Calibri"/>
              </a:rPr>
              <a:t>akkoord</a:t>
            </a:r>
            <a:r>
              <a:rPr lang="en-US" sz="2000" dirty="0">
                <a:cs typeface="Calibri"/>
              </a:rPr>
              <a:t> over:</a:t>
            </a:r>
          </a:p>
          <a:p>
            <a:pPr marL="800100" lvl="1" indent="-342900">
              <a:buFont typeface="Arial" panose="020B0604020202020204" pitchFamily="34" charset="0"/>
              <a:buChar char="•"/>
            </a:pPr>
            <a:r>
              <a:rPr lang="en-US" sz="2000" dirty="0">
                <a:cs typeface="Calibri"/>
              </a:rPr>
              <a:t>21.000 </a:t>
            </a:r>
            <a:r>
              <a:rPr lang="en-US" sz="2000" dirty="0" err="1">
                <a:cs typeface="Calibri"/>
              </a:rPr>
              <a:t>relocaties</a:t>
            </a:r>
            <a:r>
              <a:rPr lang="en-US" sz="2000" dirty="0">
                <a:cs typeface="Calibri"/>
              </a:rPr>
              <a:t> of </a:t>
            </a:r>
            <a:r>
              <a:rPr lang="en-US" sz="2000" dirty="0" err="1">
                <a:cs typeface="Calibri"/>
              </a:rPr>
              <a:t>een</a:t>
            </a:r>
            <a:r>
              <a:rPr lang="en-US" sz="2000" dirty="0">
                <a:cs typeface="Calibri"/>
              </a:rPr>
              <a:t> equivalent van €420 </a:t>
            </a:r>
            <a:r>
              <a:rPr lang="en-US" sz="2000" dirty="0" err="1">
                <a:cs typeface="Calibri"/>
              </a:rPr>
              <a:t>miljoen</a:t>
            </a:r>
            <a:r>
              <a:rPr lang="en-US" sz="2000" dirty="0">
                <a:cs typeface="Calibri"/>
              </a:rPr>
              <a:t> euro</a:t>
            </a:r>
          </a:p>
          <a:p>
            <a:pPr marL="800100" lvl="1" indent="-342900">
              <a:buFont typeface="Arial" panose="020B0604020202020204" pitchFamily="34" charset="0"/>
              <a:buChar char="•"/>
            </a:pPr>
            <a:r>
              <a:rPr lang="en-US" sz="2000" dirty="0" err="1">
                <a:cs typeface="Calibri"/>
              </a:rPr>
              <a:t>Volgens</a:t>
            </a:r>
            <a:r>
              <a:rPr lang="en-US" sz="2000" dirty="0">
                <a:cs typeface="Calibri"/>
              </a:rPr>
              <a:t> de </a:t>
            </a:r>
            <a:r>
              <a:rPr lang="en-US" sz="2000" dirty="0" err="1">
                <a:cs typeface="Calibri"/>
              </a:rPr>
              <a:t>Commissie</a:t>
            </a:r>
            <a:r>
              <a:rPr lang="en-US" sz="2000" dirty="0">
                <a:cs typeface="Calibri"/>
              </a:rPr>
              <a:t> </a:t>
            </a:r>
            <a:r>
              <a:rPr lang="en-US" sz="2000" dirty="0" err="1">
                <a:cs typeface="Calibri"/>
              </a:rPr>
              <a:t>zijn</a:t>
            </a:r>
            <a:r>
              <a:rPr lang="en-US" sz="2000" dirty="0">
                <a:cs typeface="Calibri"/>
              </a:rPr>
              <a:t> Griekenland, Cyprus, </a:t>
            </a:r>
            <a:r>
              <a:rPr lang="en-US" sz="2000" dirty="0" err="1">
                <a:cs typeface="Calibri"/>
              </a:rPr>
              <a:t>Italië</a:t>
            </a:r>
            <a:r>
              <a:rPr lang="en-US" sz="2000" dirty="0">
                <a:cs typeface="Calibri"/>
              </a:rPr>
              <a:t> </a:t>
            </a:r>
            <a:r>
              <a:rPr lang="en-US" sz="2000" dirty="0" err="1">
                <a:cs typeface="Calibri"/>
              </a:rPr>
              <a:t>en</a:t>
            </a:r>
            <a:r>
              <a:rPr lang="en-US" sz="2000" dirty="0">
                <a:cs typeface="Calibri"/>
              </a:rPr>
              <a:t> </a:t>
            </a:r>
            <a:r>
              <a:rPr lang="en-US" sz="2000" dirty="0" err="1">
                <a:cs typeface="Calibri"/>
              </a:rPr>
              <a:t>Spanje</a:t>
            </a:r>
            <a:r>
              <a:rPr lang="en-US" sz="2000" dirty="0">
                <a:cs typeface="Calibri"/>
              </a:rPr>
              <a:t> </a:t>
            </a:r>
            <a:r>
              <a:rPr lang="en-US" sz="2000" dirty="0" err="1">
                <a:cs typeface="Calibri"/>
              </a:rPr>
              <a:t>ontvangers</a:t>
            </a:r>
            <a:r>
              <a:rPr lang="en-US" sz="2000" dirty="0">
                <a:cs typeface="Calibri"/>
              </a:rPr>
              <a:t> van </a:t>
            </a:r>
            <a:r>
              <a:rPr lang="en-US" sz="2000" dirty="0" err="1">
                <a:cs typeface="Calibri"/>
              </a:rPr>
              <a:t>solidariteit</a:t>
            </a:r>
            <a:endParaRPr lang="en-US" sz="2000" dirty="0">
              <a:cs typeface="Calibri"/>
            </a:endParaRPr>
          </a:p>
          <a:p>
            <a:pPr marL="800100" lvl="1" indent="-342900">
              <a:buFont typeface="Arial" panose="020B0604020202020204" pitchFamily="34" charset="0"/>
              <a:buChar char="•"/>
            </a:pPr>
            <a:r>
              <a:rPr lang="en-US" sz="2000" dirty="0">
                <a:cs typeface="Calibri"/>
                <a:hlinkClick r:id="rId4"/>
              </a:rPr>
              <a:t>België </a:t>
            </a:r>
            <a:r>
              <a:rPr lang="en-US" sz="2000" dirty="0" err="1">
                <a:cs typeface="Calibri"/>
                <a:hlinkClick r:id="rId4"/>
              </a:rPr>
              <a:t>heeft</a:t>
            </a:r>
            <a:r>
              <a:rPr lang="en-US" sz="2000" dirty="0">
                <a:cs typeface="Calibri"/>
                <a:hlinkClick r:id="rId4"/>
              </a:rPr>
              <a:t> 12.920.000 euro </a:t>
            </a:r>
            <a:r>
              <a:rPr lang="en-US" sz="2000" dirty="0" err="1">
                <a:cs typeface="Calibri"/>
                <a:hlinkClick r:id="rId4"/>
              </a:rPr>
              <a:t>toegezegd</a:t>
            </a:r>
            <a:endParaRPr lang="en-US" sz="2000" dirty="0">
              <a:cs typeface="Calibri"/>
            </a:endParaRPr>
          </a:p>
          <a:p>
            <a:pPr marL="800100" lvl="1" indent="-342900">
              <a:buFont typeface="Arial" panose="020B0604020202020204" pitchFamily="34" charset="0"/>
              <a:buChar char="•"/>
            </a:pPr>
            <a:r>
              <a:rPr lang="en-US" sz="2000" dirty="0" err="1">
                <a:cs typeface="Calibri"/>
              </a:rPr>
              <a:t>Hongarije</a:t>
            </a:r>
            <a:r>
              <a:rPr lang="en-US" sz="2000" dirty="0">
                <a:cs typeface="Calibri"/>
              </a:rPr>
              <a:t> </a:t>
            </a:r>
            <a:r>
              <a:rPr lang="en-US" sz="2000" dirty="0" err="1">
                <a:cs typeface="Calibri"/>
              </a:rPr>
              <a:t>en</a:t>
            </a:r>
            <a:r>
              <a:rPr lang="en-US" sz="2000" dirty="0">
                <a:cs typeface="Calibri"/>
              </a:rPr>
              <a:t> </a:t>
            </a:r>
            <a:r>
              <a:rPr lang="en-US" sz="2000" dirty="0" err="1">
                <a:cs typeface="Calibri"/>
              </a:rPr>
              <a:t>Slovenië</a:t>
            </a:r>
            <a:r>
              <a:rPr lang="en-US" sz="2000" dirty="0">
                <a:cs typeface="Calibri"/>
              </a:rPr>
              <a:t> </a:t>
            </a:r>
            <a:r>
              <a:rPr lang="en-US" sz="2000" dirty="0" err="1">
                <a:cs typeface="Calibri"/>
              </a:rPr>
              <a:t>deden</a:t>
            </a:r>
            <a:r>
              <a:rPr lang="en-US" sz="2000" dirty="0">
                <a:cs typeface="Calibri"/>
              </a:rPr>
              <a:t> </a:t>
            </a:r>
            <a:r>
              <a:rPr lang="en-US" sz="2000" dirty="0" err="1">
                <a:cs typeface="Calibri"/>
              </a:rPr>
              <a:t>geen</a:t>
            </a:r>
            <a:r>
              <a:rPr lang="en-US" sz="2000" dirty="0">
                <a:cs typeface="Calibri"/>
              </a:rPr>
              <a:t> </a:t>
            </a:r>
            <a:r>
              <a:rPr lang="en-US" sz="2000" dirty="0" err="1">
                <a:cs typeface="Calibri"/>
              </a:rPr>
              <a:t>toezegging</a:t>
            </a:r>
            <a:r>
              <a:rPr lang="en-US" sz="2000" dirty="0">
                <a:cs typeface="Calibri"/>
              </a:rPr>
              <a:t> </a:t>
            </a:r>
          </a:p>
          <a:p>
            <a:pPr marL="800100" lvl="1" indent="-342900">
              <a:buFont typeface="Arial" panose="020B0604020202020204" pitchFamily="34" charset="0"/>
              <a:buChar char="•"/>
            </a:pPr>
            <a:endParaRPr lang="en-US" sz="2000" dirty="0">
              <a:cs typeface="Calibri"/>
            </a:endParaRPr>
          </a:p>
          <a:p>
            <a:pPr marL="342900" indent="-342900">
              <a:buFont typeface="Arial" panose="020B0604020202020204" pitchFamily="34" charset="0"/>
              <a:buChar char="•"/>
            </a:pPr>
            <a:r>
              <a:rPr lang="en-US" sz="2000" dirty="0" err="1">
                <a:cs typeface="Calibri"/>
              </a:rPr>
              <a:t>Te</a:t>
            </a:r>
            <a:r>
              <a:rPr lang="en-US" sz="2000" dirty="0">
                <a:cs typeface="Calibri"/>
              </a:rPr>
              <a:t> </a:t>
            </a:r>
            <a:r>
              <a:rPr lang="en-US" sz="2000" dirty="0" err="1">
                <a:cs typeface="Calibri"/>
              </a:rPr>
              <a:t>weinig</a:t>
            </a:r>
            <a:r>
              <a:rPr lang="en-US" sz="2000" dirty="0">
                <a:cs typeface="Calibri"/>
              </a:rPr>
              <a:t> </a:t>
            </a:r>
            <a:r>
              <a:rPr lang="en-US" sz="2000" dirty="0" err="1">
                <a:cs typeface="Calibri"/>
              </a:rPr>
              <a:t>relocaties</a:t>
            </a:r>
            <a:r>
              <a:rPr lang="en-US" sz="2000" dirty="0">
                <a:cs typeface="Calibri"/>
              </a:rPr>
              <a:t>? </a:t>
            </a:r>
            <a:r>
              <a:rPr lang="en-US" sz="2000" dirty="0" err="1">
                <a:cs typeface="Calibri"/>
              </a:rPr>
              <a:t>Verantwoordelijkheidscompensaties</a:t>
            </a:r>
            <a:endParaRPr lang="en-US" sz="2000" dirty="0">
              <a:cs typeface="Calibri"/>
            </a:endParaRPr>
          </a:p>
        </p:txBody>
      </p:sp>
    </p:spTree>
    <p:extLst>
      <p:ext uri="{BB962C8B-B14F-4D97-AF65-F5344CB8AC3E}">
        <p14:creationId xmlns:p14="http://schemas.microsoft.com/office/powerpoint/2010/main" val="1370542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16770-5383-9A94-3C9F-DA0F26D501CE}"/>
            </a:ext>
          </a:extLst>
        </p:cNvPr>
        <p:cNvGrpSpPr/>
        <p:nvPr/>
      </p:nvGrpSpPr>
      <p:grpSpPr>
        <a:xfrm>
          <a:off x="0" y="0"/>
          <a:ext cx="0" cy="0"/>
          <a:chOff x="0" y="0"/>
          <a:chExt cx="0" cy="0"/>
        </a:xfrm>
      </p:grpSpPr>
      <p:pic>
        <p:nvPicPr>
          <p:cNvPr id="7" name="Content Placeholder 6" descr="A blue flag with yellow stars&#10;&#10;AI-generated content may be incorrect.">
            <a:extLst>
              <a:ext uri="{FF2B5EF4-FFF2-40B4-BE49-F238E27FC236}">
                <a16:creationId xmlns:a16="http://schemas.microsoft.com/office/drawing/2014/main" id="{4451C830-635F-98E4-D1DD-57F24BF29CE4}"/>
              </a:ext>
            </a:extLst>
          </p:cNvPr>
          <p:cNvPicPr>
            <a:picLocks noGrp="1" noChangeAspect="1"/>
          </p:cNvPicPr>
          <p:nvPr>
            <p:ph idx="1"/>
          </p:nvPr>
        </p:nvPicPr>
        <p:blipFill>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9552" y="567504"/>
            <a:ext cx="1501082" cy="100121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9A0F079D-18F2-CEAD-F9FE-5C93DFA18243}"/>
              </a:ext>
            </a:extLst>
          </p:cNvPr>
          <p:cNvSpPr>
            <a:spLocks noGrp="1"/>
          </p:cNvSpPr>
          <p:nvPr>
            <p:ph type="title"/>
          </p:nvPr>
        </p:nvSpPr>
        <p:spPr>
          <a:xfrm>
            <a:off x="1955156" y="683033"/>
            <a:ext cx="10972799" cy="770153"/>
          </a:xfrm>
        </p:spPr>
        <p:txBody>
          <a:bodyPr anchor="ctr">
            <a:normAutofit fontScale="90000"/>
          </a:bodyPr>
          <a:lstStyle/>
          <a:p>
            <a:pPr>
              <a:lnSpc>
                <a:spcPct val="140000"/>
              </a:lnSpc>
            </a:pPr>
            <a:r>
              <a:rPr lang="nl-BE" sz="3400" dirty="0"/>
              <a:t>Grote verantwoordelijkheid voor lidstaten aan de grens met gebrekkige solidariteit in ruil</a:t>
            </a:r>
          </a:p>
        </p:txBody>
      </p:sp>
      <p:sp>
        <p:nvSpPr>
          <p:cNvPr id="11" name="TextBox 10">
            <a:extLst>
              <a:ext uri="{FF2B5EF4-FFF2-40B4-BE49-F238E27FC236}">
                <a16:creationId xmlns:a16="http://schemas.microsoft.com/office/drawing/2014/main" id="{7E47324A-7F93-5F76-8768-62F562FFE2CD}"/>
              </a:ext>
            </a:extLst>
          </p:cNvPr>
          <p:cNvSpPr txBox="1"/>
          <p:nvPr/>
        </p:nvSpPr>
        <p:spPr>
          <a:xfrm>
            <a:off x="219552" y="2270891"/>
            <a:ext cx="9977744" cy="400110"/>
          </a:xfrm>
          <a:prstGeom prst="rect">
            <a:avLst/>
          </a:prstGeom>
          <a:noFill/>
          <a:ln>
            <a:solidFill>
              <a:schemeClr val="bg1"/>
            </a:solidFill>
          </a:ln>
        </p:spPr>
        <p:txBody>
          <a:bodyPr wrap="square">
            <a:spAutoFit/>
          </a:bodyPr>
          <a:lstStyle/>
          <a:p>
            <a:endParaRPr lang="nl-BE" sz="2000" dirty="0"/>
          </a:p>
        </p:txBody>
      </p:sp>
      <p:sp>
        <p:nvSpPr>
          <p:cNvPr id="3" name="Rectangle 2">
            <a:extLst>
              <a:ext uri="{FF2B5EF4-FFF2-40B4-BE49-F238E27FC236}">
                <a16:creationId xmlns:a16="http://schemas.microsoft.com/office/drawing/2014/main" id="{0EFC0EC4-F978-30EA-BE83-6D14486A3E80}"/>
              </a:ext>
            </a:extLst>
          </p:cNvPr>
          <p:cNvSpPr/>
          <p:nvPr/>
        </p:nvSpPr>
        <p:spPr>
          <a:xfrm>
            <a:off x="474563" y="2386419"/>
            <a:ext cx="4109012" cy="39040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BE" b="1" dirty="0"/>
              <a:t>Scenario 1:</a:t>
            </a:r>
          </a:p>
          <a:p>
            <a:pPr algn="ctr"/>
            <a:r>
              <a:rPr lang="nl-BE" dirty="0"/>
              <a:t>Registratie en screening verlopen niet goed</a:t>
            </a:r>
          </a:p>
          <a:p>
            <a:pPr algn="ctr"/>
            <a:endParaRPr lang="nl-BE" dirty="0"/>
          </a:p>
          <a:p>
            <a:pPr algn="ctr"/>
            <a:r>
              <a:rPr lang="nl-BE" dirty="0"/>
              <a:t>Lidstaten respecteren regels van verplichte asielgrensprocedure niet</a:t>
            </a:r>
          </a:p>
          <a:p>
            <a:pPr algn="ctr"/>
            <a:endParaRPr lang="nl-BE" dirty="0"/>
          </a:p>
          <a:p>
            <a:pPr algn="ctr"/>
            <a:r>
              <a:rPr lang="nl-BE" dirty="0"/>
              <a:t>Asielzoekers kunnen nog steeds doorreizen</a:t>
            </a:r>
          </a:p>
          <a:p>
            <a:pPr algn="ctr"/>
            <a:endParaRPr lang="nl-BE" dirty="0"/>
          </a:p>
          <a:p>
            <a:pPr algn="ctr"/>
            <a:r>
              <a:rPr lang="nl-BE" dirty="0"/>
              <a:t>Wantrouwen tussen lidstaten neemt toe</a:t>
            </a:r>
          </a:p>
          <a:p>
            <a:pPr algn="ctr"/>
            <a:endParaRPr lang="nl-BE" dirty="0"/>
          </a:p>
        </p:txBody>
      </p:sp>
      <p:sp>
        <p:nvSpPr>
          <p:cNvPr id="6" name="Rectangle 5">
            <a:extLst>
              <a:ext uri="{FF2B5EF4-FFF2-40B4-BE49-F238E27FC236}">
                <a16:creationId xmlns:a16="http://schemas.microsoft.com/office/drawing/2014/main" id="{ECB293DB-4376-135D-A20E-B81F1272DA6B}"/>
              </a:ext>
            </a:extLst>
          </p:cNvPr>
          <p:cNvSpPr/>
          <p:nvPr/>
        </p:nvSpPr>
        <p:spPr>
          <a:xfrm>
            <a:off x="6343295" y="2386419"/>
            <a:ext cx="4109012" cy="39040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BE" b="1" dirty="0"/>
              <a:t>Scenario 2:</a:t>
            </a:r>
          </a:p>
          <a:p>
            <a:pPr algn="ctr"/>
            <a:r>
              <a:rPr lang="nl-BE" dirty="0"/>
              <a:t>Lidstaten aan de buitengrens duwen meer mensen terug om grensprocedures te doen werken</a:t>
            </a:r>
          </a:p>
          <a:p>
            <a:pPr algn="ctr"/>
            <a:endParaRPr lang="nl-BE" dirty="0"/>
          </a:p>
          <a:p>
            <a:pPr algn="ctr"/>
            <a:r>
              <a:rPr lang="nl-BE" dirty="0"/>
              <a:t>Asielzoekers blijven vastzitten aan de buitengrens</a:t>
            </a:r>
          </a:p>
          <a:p>
            <a:pPr algn="ctr"/>
            <a:endParaRPr lang="nl-BE" dirty="0"/>
          </a:p>
          <a:p>
            <a:pPr algn="ctr"/>
            <a:r>
              <a:rPr lang="nl-BE" dirty="0"/>
              <a:t>Lidstaten doen niet aan relocatie en geven enkel financiële bijdragen ter ondersteuning van grensbeheer</a:t>
            </a:r>
          </a:p>
        </p:txBody>
      </p:sp>
    </p:spTree>
    <p:extLst>
      <p:ext uri="{BB962C8B-B14F-4D97-AF65-F5344CB8AC3E}">
        <p14:creationId xmlns:p14="http://schemas.microsoft.com/office/powerpoint/2010/main" val="523938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3FCC7-6D29-CF30-8CE7-38FD4B9418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0C162E-F3E7-3403-3DE4-789E53A4C7B6}"/>
              </a:ext>
            </a:extLst>
          </p:cNvPr>
          <p:cNvSpPr>
            <a:spLocks noGrp="1"/>
          </p:cNvSpPr>
          <p:nvPr>
            <p:ph type="title"/>
          </p:nvPr>
        </p:nvSpPr>
        <p:spPr>
          <a:xfrm>
            <a:off x="380999" y="821929"/>
            <a:ext cx="10972799" cy="770153"/>
          </a:xfrm>
        </p:spPr>
        <p:txBody>
          <a:bodyPr anchor="ctr">
            <a:normAutofit/>
          </a:bodyPr>
          <a:lstStyle/>
          <a:p>
            <a:pPr>
              <a:lnSpc>
                <a:spcPct val="140000"/>
              </a:lnSpc>
            </a:pPr>
            <a:r>
              <a:rPr lang="nl-BE" sz="3400" dirty="0"/>
              <a:t>Ontwerpfouten van het Pact</a:t>
            </a:r>
          </a:p>
        </p:txBody>
      </p:sp>
      <p:graphicFrame>
        <p:nvGraphicFramePr>
          <p:cNvPr id="5" name="Content Placeholder 4">
            <a:extLst>
              <a:ext uri="{FF2B5EF4-FFF2-40B4-BE49-F238E27FC236}">
                <a16:creationId xmlns:a16="http://schemas.microsoft.com/office/drawing/2014/main" id="{970A51ED-8257-9EFE-F85E-8041D7D81979}"/>
              </a:ext>
            </a:extLst>
          </p:cNvPr>
          <p:cNvGraphicFramePr>
            <a:graphicFrameLocks noGrp="1"/>
          </p:cNvGraphicFramePr>
          <p:nvPr>
            <p:ph idx="1"/>
            <p:extLst>
              <p:ext uri="{D42A27DB-BD31-4B8C-83A1-F6EECF244321}">
                <p14:modId xmlns:p14="http://schemas.microsoft.com/office/powerpoint/2010/main" val="1737797749"/>
              </p:ext>
            </p:extLst>
          </p:nvPr>
        </p:nvGraphicFramePr>
        <p:xfrm>
          <a:off x="-961664" y="1756387"/>
          <a:ext cx="10972800" cy="402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2777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8F1CD-CB5F-E3DA-411B-46992B130655}"/>
            </a:ext>
          </a:extLst>
        </p:cNvPr>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01FBA97-1539-1F58-CED5-F5B382A142D8}"/>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833" r="7833"/>
          <a:stretch/>
        </p:blipFill>
        <p:spPr>
          <a:xfrm>
            <a:off x="219552" y="567504"/>
            <a:ext cx="1501082" cy="100121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9C9CE3CC-22A6-5954-3BED-5C371E17CFBA}"/>
              </a:ext>
            </a:extLst>
          </p:cNvPr>
          <p:cNvSpPr>
            <a:spLocks noGrp="1"/>
          </p:cNvSpPr>
          <p:nvPr>
            <p:ph type="title"/>
          </p:nvPr>
        </p:nvSpPr>
        <p:spPr>
          <a:xfrm>
            <a:off x="1955156" y="683033"/>
            <a:ext cx="10972799" cy="770153"/>
          </a:xfrm>
        </p:spPr>
        <p:txBody>
          <a:bodyPr anchor="ctr">
            <a:normAutofit/>
          </a:bodyPr>
          <a:lstStyle/>
          <a:p>
            <a:pPr>
              <a:lnSpc>
                <a:spcPct val="140000"/>
              </a:lnSpc>
            </a:pPr>
            <a:r>
              <a:rPr lang="nl-BE" sz="3400" dirty="0"/>
              <a:t>Massaal gebruik van detentie</a:t>
            </a:r>
          </a:p>
        </p:txBody>
      </p:sp>
      <p:sp>
        <p:nvSpPr>
          <p:cNvPr id="3" name="TextBox 2">
            <a:extLst>
              <a:ext uri="{FF2B5EF4-FFF2-40B4-BE49-F238E27FC236}">
                <a16:creationId xmlns:a16="http://schemas.microsoft.com/office/drawing/2014/main" id="{A97FC97C-3895-F89D-3C44-43E6868DA538}"/>
              </a:ext>
            </a:extLst>
          </p:cNvPr>
          <p:cNvSpPr txBox="1"/>
          <p:nvPr/>
        </p:nvSpPr>
        <p:spPr>
          <a:xfrm>
            <a:off x="335666" y="1956122"/>
            <a:ext cx="8657863" cy="4093428"/>
          </a:xfrm>
          <a:prstGeom prst="rect">
            <a:avLst/>
          </a:prstGeom>
          <a:noFill/>
        </p:spPr>
        <p:txBody>
          <a:bodyPr wrap="square" rtlCol="0">
            <a:spAutoFit/>
          </a:bodyPr>
          <a:lstStyle/>
          <a:p>
            <a:pPr marL="285750" indent="-285750">
              <a:buFont typeface="Arial" panose="020B0604020202020204" pitchFamily="34" charset="0"/>
              <a:buChar char="•"/>
            </a:pPr>
            <a:r>
              <a:rPr lang="nl-BE" sz="2000" dirty="0"/>
              <a:t>Screening en asielgrensprocedure vinden plaats in detentie in juridische fictie van ‘non-entry’ op het EU grondgebied</a:t>
            </a:r>
          </a:p>
          <a:p>
            <a:pPr marL="285750" indent="-285750">
              <a:buFont typeface="Arial" panose="020B0604020202020204" pitchFamily="34" charset="0"/>
              <a:buChar char="•"/>
            </a:pPr>
            <a:endParaRPr lang="nl-BE" sz="2000" dirty="0"/>
          </a:p>
          <a:p>
            <a:pPr marL="285750" indent="-285750">
              <a:buFont typeface="Arial" panose="020B0604020202020204" pitchFamily="34" charset="0"/>
              <a:buChar char="•"/>
            </a:pPr>
            <a:r>
              <a:rPr lang="nl-BE" sz="2000" dirty="0"/>
              <a:t>Mogelijkheid om bewegingsvrijheid te beperken van asielzoekers, met vasthouding als sanctie</a:t>
            </a:r>
          </a:p>
          <a:p>
            <a:endParaRPr lang="nl-BE" sz="2000" dirty="0"/>
          </a:p>
          <a:p>
            <a:pPr marL="342900" indent="-342900">
              <a:buFont typeface="Arial" panose="020B0604020202020204" pitchFamily="34" charset="0"/>
              <a:buChar char="•"/>
            </a:pPr>
            <a:r>
              <a:rPr lang="nl-BE" sz="2000" dirty="0"/>
              <a:t>Door een ruimere definitie van ‘onderduiken’ meer mogelijkheden om asielzoekers in een Dublin procedure vast te houden</a:t>
            </a:r>
          </a:p>
          <a:p>
            <a:endParaRPr lang="nl-BE" sz="2000" dirty="0"/>
          </a:p>
          <a:p>
            <a:pPr marL="342900" indent="-342900">
              <a:buFont typeface="Arial" panose="020B0604020202020204" pitchFamily="34" charset="0"/>
              <a:buChar char="•"/>
            </a:pPr>
            <a:r>
              <a:rPr lang="nl-BE" sz="2000" dirty="0"/>
              <a:t>Meer mogelijkheid om mensen vast te houden voor een gedwongen terugkeer</a:t>
            </a:r>
          </a:p>
          <a:p>
            <a:endParaRPr lang="nl-BE" sz="2000" dirty="0"/>
          </a:p>
          <a:p>
            <a:r>
              <a:rPr lang="nl-BE" sz="2000" dirty="0"/>
              <a:t>		Wetenschappelijk onderzoek spreekt gebruik van gedwongen 			terugkeer tegen, niet efficiënt en duur. Symboolpolitiek?</a:t>
            </a:r>
          </a:p>
        </p:txBody>
      </p:sp>
      <p:cxnSp>
        <p:nvCxnSpPr>
          <p:cNvPr id="5" name="Straight Arrow Connector 4">
            <a:extLst>
              <a:ext uri="{FF2B5EF4-FFF2-40B4-BE49-F238E27FC236}">
                <a16:creationId xmlns:a16="http://schemas.microsoft.com/office/drawing/2014/main" id="{F577EC09-EBA0-549A-4B85-C161F4A901FD}"/>
              </a:ext>
            </a:extLst>
          </p:cNvPr>
          <p:cNvCxnSpPr/>
          <p:nvPr/>
        </p:nvCxnSpPr>
        <p:spPr>
          <a:xfrm>
            <a:off x="590309" y="5555848"/>
            <a:ext cx="1364847" cy="0"/>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
        <p:nvSpPr>
          <p:cNvPr id="6" name="Oval 5">
            <a:extLst>
              <a:ext uri="{FF2B5EF4-FFF2-40B4-BE49-F238E27FC236}">
                <a16:creationId xmlns:a16="http://schemas.microsoft.com/office/drawing/2014/main" id="{3DFD3821-632B-3DCB-5CD3-C3908D08B710}"/>
              </a:ext>
            </a:extLst>
          </p:cNvPr>
          <p:cNvSpPr/>
          <p:nvPr/>
        </p:nvSpPr>
        <p:spPr>
          <a:xfrm>
            <a:off x="9132425" y="1568714"/>
            <a:ext cx="2581155" cy="1267083"/>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t>Toereikende capaciteit van 30.000 plaatsen</a:t>
            </a:r>
          </a:p>
        </p:txBody>
      </p:sp>
    </p:spTree>
    <p:extLst>
      <p:ext uri="{BB962C8B-B14F-4D97-AF65-F5344CB8AC3E}">
        <p14:creationId xmlns:p14="http://schemas.microsoft.com/office/powerpoint/2010/main" val="2094355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D6502-DED1-0EC8-1387-30EAC5B324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4072A9-7C6D-6022-3AE0-CDF688AFE510}"/>
              </a:ext>
            </a:extLst>
          </p:cNvPr>
          <p:cNvSpPr>
            <a:spLocks noGrp="1"/>
          </p:cNvSpPr>
          <p:nvPr>
            <p:ph type="title"/>
          </p:nvPr>
        </p:nvSpPr>
        <p:spPr>
          <a:xfrm>
            <a:off x="380999" y="821929"/>
            <a:ext cx="10972799" cy="770153"/>
          </a:xfrm>
        </p:spPr>
        <p:txBody>
          <a:bodyPr anchor="ctr">
            <a:normAutofit/>
          </a:bodyPr>
          <a:lstStyle/>
          <a:p>
            <a:pPr>
              <a:lnSpc>
                <a:spcPct val="140000"/>
              </a:lnSpc>
            </a:pPr>
            <a:r>
              <a:rPr lang="nl-BE" sz="3400" dirty="0"/>
              <a:t>Ontwerpfouten van het Pact</a:t>
            </a:r>
          </a:p>
        </p:txBody>
      </p:sp>
      <p:graphicFrame>
        <p:nvGraphicFramePr>
          <p:cNvPr id="5" name="Content Placeholder 4">
            <a:extLst>
              <a:ext uri="{FF2B5EF4-FFF2-40B4-BE49-F238E27FC236}">
                <a16:creationId xmlns:a16="http://schemas.microsoft.com/office/drawing/2014/main" id="{A0781E49-5A16-8D24-800C-9C49F5E91FBD}"/>
              </a:ext>
            </a:extLst>
          </p:cNvPr>
          <p:cNvGraphicFramePr>
            <a:graphicFrameLocks noGrp="1"/>
          </p:cNvGraphicFramePr>
          <p:nvPr>
            <p:ph idx="1"/>
            <p:extLst>
              <p:ext uri="{D42A27DB-BD31-4B8C-83A1-F6EECF244321}">
                <p14:modId xmlns:p14="http://schemas.microsoft.com/office/powerpoint/2010/main" val="2190151640"/>
              </p:ext>
            </p:extLst>
          </p:nvPr>
        </p:nvGraphicFramePr>
        <p:xfrm>
          <a:off x="-961664" y="1756387"/>
          <a:ext cx="10972800" cy="402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1059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693A5-14A2-3D5E-F980-E525E38BE04A}"/>
            </a:ext>
          </a:extLst>
        </p:cNvPr>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604ECBA-F886-BAF0-92A7-98D7B034F4C8}"/>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 b="3"/>
          <a:stretch/>
        </p:blipFill>
        <p:spPr>
          <a:xfrm>
            <a:off x="219552" y="567504"/>
            <a:ext cx="1501082" cy="100121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689A955B-74EE-6ECD-2812-06BBEEDDB9A6}"/>
              </a:ext>
            </a:extLst>
          </p:cNvPr>
          <p:cNvSpPr>
            <a:spLocks noGrp="1"/>
          </p:cNvSpPr>
          <p:nvPr>
            <p:ph type="title"/>
          </p:nvPr>
        </p:nvSpPr>
        <p:spPr>
          <a:xfrm>
            <a:off x="1955156" y="683033"/>
            <a:ext cx="10972799" cy="770153"/>
          </a:xfrm>
        </p:spPr>
        <p:txBody>
          <a:bodyPr anchor="ctr">
            <a:normAutofit fontScale="90000"/>
          </a:bodyPr>
          <a:lstStyle/>
          <a:p>
            <a:pPr lvl="0"/>
            <a:r>
              <a:rPr lang="nl-BE" sz="3600" dirty="0"/>
              <a:t>Kortere termijnen en vrijblijvende opvangrichtlijn in tijden van non-implementatie</a:t>
            </a:r>
          </a:p>
        </p:txBody>
      </p:sp>
      <p:sp>
        <p:nvSpPr>
          <p:cNvPr id="3" name="TextBox 2">
            <a:extLst>
              <a:ext uri="{FF2B5EF4-FFF2-40B4-BE49-F238E27FC236}">
                <a16:creationId xmlns:a16="http://schemas.microsoft.com/office/drawing/2014/main" id="{E6A93274-9B8D-62E6-EB73-C75E02082F44}"/>
              </a:ext>
            </a:extLst>
          </p:cNvPr>
          <p:cNvSpPr txBox="1"/>
          <p:nvPr/>
        </p:nvSpPr>
        <p:spPr>
          <a:xfrm>
            <a:off x="1423686" y="1979271"/>
            <a:ext cx="10278319" cy="4401205"/>
          </a:xfrm>
          <a:prstGeom prst="rect">
            <a:avLst/>
          </a:prstGeom>
          <a:noFill/>
        </p:spPr>
        <p:txBody>
          <a:bodyPr wrap="square" rtlCol="0">
            <a:spAutoFit/>
          </a:bodyPr>
          <a:lstStyle/>
          <a:p>
            <a:pPr marL="285750" indent="-285750">
              <a:buFont typeface="Arial" panose="020B0604020202020204" pitchFamily="34" charset="0"/>
              <a:buChar char="•"/>
            </a:pPr>
            <a:r>
              <a:rPr lang="nl-BE" sz="2000" dirty="0"/>
              <a:t>Screening aan de buitengrens (= Zaventem) binnen zeven dagen, op het grondgebied binnen drie</a:t>
            </a:r>
          </a:p>
          <a:p>
            <a:endParaRPr lang="nl-BE" sz="2000" dirty="0"/>
          </a:p>
          <a:p>
            <a:pPr marL="342900" indent="-342900">
              <a:buFont typeface="Arial" panose="020B0604020202020204" pitchFamily="34" charset="0"/>
              <a:buChar char="•"/>
            </a:pPr>
            <a:r>
              <a:rPr lang="nl-BE" sz="2000" dirty="0"/>
              <a:t>Asielgrensprocedure afgerond binnen 12 weken (DVZ + CGVS + RVV)</a:t>
            </a:r>
          </a:p>
          <a:p>
            <a:endParaRPr lang="nl-BE" sz="2000" dirty="0"/>
          </a:p>
          <a:p>
            <a:pPr marL="342900" indent="-342900">
              <a:buFont typeface="Arial" panose="020B0604020202020204" pitchFamily="34" charset="0"/>
              <a:buChar char="•"/>
            </a:pPr>
            <a:r>
              <a:rPr lang="nl-BE" sz="2000" dirty="0"/>
              <a:t>Kortere Dublin termijnen: DVZ vraagt meer personeel om tijdig Dublin beslissing te schrijven</a:t>
            </a:r>
          </a:p>
          <a:p>
            <a:endParaRPr lang="nl-BE" sz="2000" dirty="0"/>
          </a:p>
          <a:p>
            <a:pPr marL="342900" indent="-342900">
              <a:buFont typeface="Arial" panose="020B0604020202020204" pitchFamily="34" charset="0"/>
              <a:buChar char="•"/>
            </a:pPr>
            <a:r>
              <a:rPr lang="nl-BE" sz="2000" dirty="0"/>
              <a:t>Nieuwe verplichte versnelde behandelingsprocedure voor tien soorten aanvragen</a:t>
            </a:r>
          </a:p>
          <a:p>
            <a:endParaRPr lang="nl-BE" sz="2000" dirty="0"/>
          </a:p>
          <a:p>
            <a:pPr marL="342900" indent="-342900">
              <a:buFont typeface="Arial" panose="020B0604020202020204" pitchFamily="34" charset="0"/>
              <a:buChar char="•"/>
            </a:pPr>
            <a:r>
              <a:rPr lang="nl-BE" sz="2000" dirty="0"/>
              <a:t>Kortere beroepstermijnen: 10 kalenderdagen voor Dublin en versnelde behandelingsprocedure</a:t>
            </a:r>
          </a:p>
          <a:p>
            <a:endParaRPr lang="nl-BE" sz="2000" dirty="0"/>
          </a:p>
          <a:p>
            <a:pPr marL="342900" indent="-342900">
              <a:buFont typeface="Arial" panose="020B0604020202020204" pitchFamily="34" charset="0"/>
              <a:buChar char="•"/>
            </a:pPr>
            <a:r>
              <a:rPr lang="nl-BE" sz="2000" dirty="0"/>
              <a:t>Grootste probleem: verschil qua opvangkwaliteit wordt niet aangepakt, want opvang</a:t>
            </a:r>
            <a:r>
              <a:rPr lang="nl-BE" sz="2000" i="1" dirty="0"/>
              <a:t>richtlijn</a:t>
            </a:r>
            <a:endParaRPr lang="nl-BE" sz="2000" dirty="0"/>
          </a:p>
          <a:p>
            <a:endParaRPr lang="nl-BE" sz="2000" dirty="0"/>
          </a:p>
        </p:txBody>
      </p:sp>
    </p:spTree>
    <p:extLst>
      <p:ext uri="{BB962C8B-B14F-4D97-AF65-F5344CB8AC3E}">
        <p14:creationId xmlns:p14="http://schemas.microsoft.com/office/powerpoint/2010/main" val="1485260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9476C-FCE6-3FAB-4CAF-1CAC7DB55828}"/>
            </a:ext>
          </a:extLst>
        </p:cNvPr>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1C7AAB8-7034-9608-42CB-7B80CCC36E4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 b="3"/>
          <a:stretch/>
        </p:blipFill>
        <p:spPr>
          <a:xfrm>
            <a:off x="219552" y="567504"/>
            <a:ext cx="1501082" cy="100121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33544B05-1062-2677-EB4F-DC979B1DCC6B}"/>
              </a:ext>
            </a:extLst>
          </p:cNvPr>
          <p:cNvSpPr>
            <a:spLocks noGrp="1"/>
          </p:cNvSpPr>
          <p:nvPr>
            <p:ph type="title"/>
          </p:nvPr>
        </p:nvSpPr>
        <p:spPr>
          <a:xfrm>
            <a:off x="1955156" y="683033"/>
            <a:ext cx="10972799" cy="770153"/>
          </a:xfrm>
        </p:spPr>
        <p:txBody>
          <a:bodyPr anchor="ctr">
            <a:normAutofit fontScale="90000"/>
          </a:bodyPr>
          <a:lstStyle/>
          <a:p>
            <a:pPr lvl="0"/>
            <a:r>
              <a:rPr lang="nl-BE" sz="3600" dirty="0"/>
              <a:t>Kortere termijnen en vrijblijvende opvangrichtlijn in tijden van non-implementatie</a:t>
            </a:r>
          </a:p>
        </p:txBody>
      </p:sp>
      <p:sp>
        <p:nvSpPr>
          <p:cNvPr id="3" name="TextBox 2">
            <a:extLst>
              <a:ext uri="{FF2B5EF4-FFF2-40B4-BE49-F238E27FC236}">
                <a16:creationId xmlns:a16="http://schemas.microsoft.com/office/drawing/2014/main" id="{E49A30B7-11DA-1E77-461D-9391A20352DD}"/>
              </a:ext>
            </a:extLst>
          </p:cNvPr>
          <p:cNvSpPr txBox="1"/>
          <p:nvPr/>
        </p:nvSpPr>
        <p:spPr>
          <a:xfrm>
            <a:off x="1423686" y="1979271"/>
            <a:ext cx="10278319" cy="1938992"/>
          </a:xfrm>
          <a:prstGeom prst="rect">
            <a:avLst/>
          </a:prstGeom>
          <a:noFill/>
        </p:spPr>
        <p:txBody>
          <a:bodyPr wrap="square" rtlCol="0">
            <a:spAutoFit/>
          </a:bodyPr>
          <a:lstStyle/>
          <a:p>
            <a:pPr marL="285750" indent="-285750">
              <a:buFont typeface="Arial" panose="020B0604020202020204" pitchFamily="34" charset="0"/>
              <a:buChar char="•"/>
            </a:pPr>
            <a:r>
              <a:rPr lang="nl-BE" sz="2000" dirty="0"/>
              <a:t>CGVS zou voor 40% tot 50% van de dossiers een beslissing moeten nemen binnen twee tot drie maanden</a:t>
            </a:r>
          </a:p>
          <a:p>
            <a:endParaRPr lang="nl-BE" sz="2000" dirty="0"/>
          </a:p>
          <a:p>
            <a:pPr marL="285750" indent="-285750">
              <a:buFont typeface="Arial" panose="020B0604020202020204" pitchFamily="34" charset="0"/>
              <a:buChar char="•"/>
            </a:pPr>
            <a:r>
              <a:rPr lang="nl-BE" sz="2000" dirty="0"/>
              <a:t>RVV moet in heel veel gevallen sneller een uitspraak doen, zeker in geval van een Dublin beslissing</a:t>
            </a:r>
          </a:p>
          <a:p>
            <a:endParaRPr lang="nl-BE" sz="2000" dirty="0"/>
          </a:p>
        </p:txBody>
      </p:sp>
      <p:cxnSp>
        <p:nvCxnSpPr>
          <p:cNvPr id="5" name="Straight Arrow Connector 4">
            <a:extLst>
              <a:ext uri="{FF2B5EF4-FFF2-40B4-BE49-F238E27FC236}">
                <a16:creationId xmlns:a16="http://schemas.microsoft.com/office/drawing/2014/main" id="{2EB6B8B2-DABB-A61F-04AC-1B00F8508240}"/>
              </a:ext>
            </a:extLst>
          </p:cNvPr>
          <p:cNvCxnSpPr/>
          <p:nvPr/>
        </p:nvCxnSpPr>
        <p:spPr>
          <a:xfrm>
            <a:off x="5577840" y="3543359"/>
            <a:ext cx="0" cy="987552"/>
          </a:xfrm>
          <a:prstGeom prst="straightConnector1">
            <a:avLst/>
          </a:prstGeom>
          <a:ln w="38100">
            <a:headEnd type="triangle"/>
            <a:tailEnd type="triangle"/>
          </a:ln>
        </p:spPr>
        <p:style>
          <a:lnRef idx="2">
            <a:schemeClr val="accent2"/>
          </a:lnRef>
          <a:fillRef idx="0">
            <a:schemeClr val="accent2"/>
          </a:fillRef>
          <a:effectRef idx="1">
            <a:schemeClr val="accent2"/>
          </a:effectRef>
          <a:fontRef idx="minor">
            <a:schemeClr val="tx1"/>
          </a:fontRef>
        </p:style>
      </p:cxnSp>
      <p:sp>
        <p:nvSpPr>
          <p:cNvPr id="6" name="TextBox 5">
            <a:extLst>
              <a:ext uri="{FF2B5EF4-FFF2-40B4-BE49-F238E27FC236}">
                <a16:creationId xmlns:a16="http://schemas.microsoft.com/office/drawing/2014/main" id="{1861A176-9B09-7084-79D9-4E932F7BBCA3}"/>
              </a:ext>
            </a:extLst>
          </p:cNvPr>
          <p:cNvSpPr txBox="1"/>
          <p:nvPr/>
        </p:nvSpPr>
        <p:spPr>
          <a:xfrm>
            <a:off x="1423686" y="4718304"/>
            <a:ext cx="8074152" cy="1323439"/>
          </a:xfrm>
          <a:prstGeom prst="rect">
            <a:avLst/>
          </a:prstGeom>
          <a:noFill/>
        </p:spPr>
        <p:txBody>
          <a:bodyPr wrap="square" rtlCol="0">
            <a:spAutoFit/>
          </a:bodyPr>
          <a:lstStyle/>
          <a:p>
            <a:pPr marL="285750" indent="-285750">
              <a:buFont typeface="Arial" panose="020B0604020202020204" pitchFamily="34" charset="0"/>
              <a:buChar char="•"/>
            </a:pPr>
            <a:r>
              <a:rPr lang="nl-BE" sz="2000" dirty="0"/>
              <a:t>Beide diensten geven toe dat ze nu al onvoldoende personeel hebben om dit te bolwerken</a:t>
            </a:r>
          </a:p>
          <a:p>
            <a:pPr marL="285750" indent="-285750">
              <a:buFont typeface="Arial" panose="020B0604020202020204" pitchFamily="34" charset="0"/>
              <a:buChar char="•"/>
            </a:pPr>
            <a:r>
              <a:rPr lang="nl-BE" sz="2000" dirty="0"/>
              <a:t>Regering plant lineaire besparingen tot 9% door te voeren op budget van de asieldiensten</a:t>
            </a:r>
          </a:p>
        </p:txBody>
      </p:sp>
    </p:spTree>
    <p:extLst>
      <p:ext uri="{BB962C8B-B14F-4D97-AF65-F5344CB8AC3E}">
        <p14:creationId xmlns:p14="http://schemas.microsoft.com/office/powerpoint/2010/main" val="3338580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4372C2-B091-6584-09F1-AADFA92CCEAD}"/>
              </a:ext>
            </a:extLst>
          </p:cNvPr>
          <p:cNvSpPr>
            <a:spLocks noGrp="1"/>
          </p:cNvSpPr>
          <p:nvPr>
            <p:ph type="title"/>
          </p:nvPr>
        </p:nvSpPr>
        <p:spPr>
          <a:xfrm>
            <a:off x="475593" y="254370"/>
            <a:ext cx="7162800" cy="770153"/>
          </a:xfrm>
        </p:spPr>
        <p:txBody>
          <a:bodyPr anchor="ctr">
            <a:normAutofit/>
          </a:bodyPr>
          <a:lstStyle/>
          <a:p>
            <a:pPr>
              <a:lnSpc>
                <a:spcPct val="140000"/>
              </a:lnSpc>
            </a:pPr>
            <a:r>
              <a:rPr lang="nl-BE" sz="3400" dirty="0"/>
              <a:t>Inhoudstafel</a:t>
            </a:r>
          </a:p>
        </p:txBody>
      </p:sp>
      <p:graphicFrame>
        <p:nvGraphicFramePr>
          <p:cNvPr id="5" name="Content Placeholder 4">
            <a:extLst>
              <a:ext uri="{FF2B5EF4-FFF2-40B4-BE49-F238E27FC236}">
                <a16:creationId xmlns:a16="http://schemas.microsoft.com/office/drawing/2014/main" id="{5F0AD266-7DC8-3829-DA79-D2318A3635B8}"/>
              </a:ext>
            </a:extLst>
          </p:cNvPr>
          <p:cNvGraphicFramePr>
            <a:graphicFrameLocks noGrp="1"/>
          </p:cNvGraphicFramePr>
          <p:nvPr>
            <p:ph idx="1"/>
            <p:extLst>
              <p:ext uri="{D42A27DB-BD31-4B8C-83A1-F6EECF244321}">
                <p14:modId xmlns:p14="http://schemas.microsoft.com/office/powerpoint/2010/main" val="4180281123"/>
              </p:ext>
            </p:extLst>
          </p:nvPr>
        </p:nvGraphicFramePr>
        <p:xfrm>
          <a:off x="538655" y="1146920"/>
          <a:ext cx="7315200" cy="402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9153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15592-F726-3DDD-87F8-6D31B216BE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10B0FB-8D7A-B93E-9A10-7A5425ABBB70}"/>
              </a:ext>
            </a:extLst>
          </p:cNvPr>
          <p:cNvSpPr>
            <a:spLocks noGrp="1"/>
          </p:cNvSpPr>
          <p:nvPr>
            <p:ph type="title"/>
          </p:nvPr>
        </p:nvSpPr>
        <p:spPr>
          <a:xfrm>
            <a:off x="380999" y="821929"/>
            <a:ext cx="10972799" cy="770153"/>
          </a:xfrm>
        </p:spPr>
        <p:txBody>
          <a:bodyPr anchor="ctr">
            <a:normAutofit/>
          </a:bodyPr>
          <a:lstStyle/>
          <a:p>
            <a:pPr>
              <a:lnSpc>
                <a:spcPct val="140000"/>
              </a:lnSpc>
            </a:pPr>
            <a:r>
              <a:rPr lang="nl-BE" sz="3400" dirty="0"/>
              <a:t>Ontwerpfouten van het Pact</a:t>
            </a:r>
          </a:p>
        </p:txBody>
      </p:sp>
      <p:graphicFrame>
        <p:nvGraphicFramePr>
          <p:cNvPr id="5" name="Content Placeholder 4">
            <a:extLst>
              <a:ext uri="{FF2B5EF4-FFF2-40B4-BE49-F238E27FC236}">
                <a16:creationId xmlns:a16="http://schemas.microsoft.com/office/drawing/2014/main" id="{2D084CF1-3E72-2D34-48DD-E9348E6236AF}"/>
              </a:ext>
            </a:extLst>
          </p:cNvPr>
          <p:cNvGraphicFramePr>
            <a:graphicFrameLocks noGrp="1"/>
          </p:cNvGraphicFramePr>
          <p:nvPr>
            <p:ph idx="1"/>
            <p:extLst>
              <p:ext uri="{D42A27DB-BD31-4B8C-83A1-F6EECF244321}">
                <p14:modId xmlns:p14="http://schemas.microsoft.com/office/powerpoint/2010/main" val="4084493185"/>
              </p:ext>
            </p:extLst>
          </p:nvPr>
        </p:nvGraphicFramePr>
        <p:xfrm>
          <a:off x="-961664" y="1756387"/>
          <a:ext cx="10972800" cy="402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0640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12F83-99C5-CBFE-BD5D-DDE087979A1B}"/>
            </a:ext>
          </a:extLst>
        </p:cNvPr>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7D91B76-6766-FCA8-EDDA-496AD1C5615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650" b="16650"/>
          <a:stretch/>
        </p:blipFill>
        <p:spPr>
          <a:xfrm>
            <a:off x="195604" y="9135"/>
            <a:ext cx="1501082" cy="100121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A01B3E7B-0E82-7E1B-5EA8-68D22FA970FA}"/>
              </a:ext>
            </a:extLst>
          </p:cNvPr>
          <p:cNvSpPr>
            <a:spLocks noGrp="1"/>
          </p:cNvSpPr>
          <p:nvPr>
            <p:ph type="title"/>
          </p:nvPr>
        </p:nvSpPr>
        <p:spPr>
          <a:xfrm>
            <a:off x="1964300" y="9135"/>
            <a:ext cx="10972799" cy="770153"/>
          </a:xfrm>
        </p:spPr>
        <p:txBody>
          <a:bodyPr anchor="ctr">
            <a:normAutofit fontScale="90000"/>
          </a:bodyPr>
          <a:lstStyle/>
          <a:p>
            <a:pPr lvl="0"/>
            <a:r>
              <a:rPr lang="nl-BE" sz="3600" dirty="0"/>
              <a:t>Toename van technische weigeringsbeslissingen  </a:t>
            </a:r>
          </a:p>
        </p:txBody>
      </p:sp>
      <p:sp>
        <p:nvSpPr>
          <p:cNvPr id="3" name="Rechthoek 8">
            <a:extLst>
              <a:ext uri="{FF2B5EF4-FFF2-40B4-BE49-F238E27FC236}">
                <a16:creationId xmlns:a16="http://schemas.microsoft.com/office/drawing/2014/main" id="{0054149F-CD1B-D0CC-E74C-F190B86E612C}"/>
              </a:ext>
            </a:extLst>
          </p:cNvPr>
          <p:cNvSpPr/>
          <p:nvPr/>
        </p:nvSpPr>
        <p:spPr>
          <a:xfrm>
            <a:off x="5647303" y="2046229"/>
            <a:ext cx="2900516" cy="3582300"/>
          </a:xfrm>
          <a:prstGeom prst="rect">
            <a:avLst/>
          </a:prstGeom>
          <a:solidFill>
            <a:schemeClr val="bg1"/>
          </a:solidFill>
          <a:ln>
            <a:solidFill>
              <a:srgbClr val="F957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solidFill>
                  <a:sysClr val="windowText" lastClr="000000"/>
                </a:solidFill>
              </a:rPr>
              <a:t> Grensprocedures, verzoekers zijn niet op het grondgebied</a:t>
            </a:r>
          </a:p>
          <a:p>
            <a:pPr algn="ctr"/>
            <a:r>
              <a:rPr lang="nl-BE" dirty="0">
                <a:solidFill>
                  <a:sysClr val="windowText" lastClr="000000"/>
                </a:solidFill>
              </a:rPr>
              <a:t>Duurt 12 weken</a:t>
            </a:r>
            <a:br>
              <a:rPr lang="nl-BE" dirty="0">
                <a:solidFill>
                  <a:sysClr val="windowText" lastClr="000000"/>
                </a:solidFill>
              </a:rPr>
            </a:br>
            <a:r>
              <a:rPr lang="nl-BE" dirty="0">
                <a:solidFill>
                  <a:sysClr val="windowText" lastClr="000000"/>
                </a:solidFill>
              </a:rPr>
              <a:t>Verplicht voor:</a:t>
            </a:r>
          </a:p>
          <a:p>
            <a:pPr algn="ctr"/>
            <a:r>
              <a:rPr lang="nl-BE" dirty="0">
                <a:solidFill>
                  <a:sysClr val="windowText" lastClr="000000"/>
                </a:solidFill>
              </a:rPr>
              <a:t>- Verzoekers met misleidende verklaringen</a:t>
            </a:r>
          </a:p>
          <a:p>
            <a:pPr marL="285750" indent="-285750" algn="ctr">
              <a:buFontTx/>
              <a:buChar char="-"/>
            </a:pPr>
            <a:r>
              <a:rPr lang="nl-BE" dirty="0">
                <a:solidFill>
                  <a:sysClr val="windowText" lastClr="000000"/>
                </a:solidFill>
              </a:rPr>
              <a:t>Gevaar voor nationale veiligheid of publieke orde</a:t>
            </a:r>
          </a:p>
          <a:p>
            <a:pPr marL="285750" indent="-285750" algn="ctr">
              <a:buFontTx/>
              <a:buChar char="-"/>
            </a:pPr>
            <a:r>
              <a:rPr lang="nl-BE" dirty="0">
                <a:solidFill>
                  <a:sysClr val="windowText" lastClr="000000"/>
                </a:solidFill>
              </a:rPr>
              <a:t>Verzoekers met erkenningsgraad van 20% of lager</a:t>
            </a:r>
          </a:p>
        </p:txBody>
      </p:sp>
      <p:sp>
        <p:nvSpPr>
          <p:cNvPr id="6" name="Rechthoek 9">
            <a:extLst>
              <a:ext uri="{FF2B5EF4-FFF2-40B4-BE49-F238E27FC236}">
                <a16:creationId xmlns:a16="http://schemas.microsoft.com/office/drawing/2014/main" id="{CEC9F062-3B8C-BA8B-1B01-CC68582E9CCA}"/>
              </a:ext>
            </a:extLst>
          </p:cNvPr>
          <p:cNvSpPr/>
          <p:nvPr/>
        </p:nvSpPr>
        <p:spPr>
          <a:xfrm>
            <a:off x="9291908" y="3937159"/>
            <a:ext cx="2546556" cy="2851576"/>
          </a:xfrm>
          <a:prstGeom prst="rect">
            <a:avLst/>
          </a:prstGeom>
          <a:solidFill>
            <a:schemeClr val="bg1"/>
          </a:solidFill>
          <a:ln>
            <a:solidFill>
              <a:srgbClr val="F957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solidFill>
                <a:sysClr val="windowText" lastClr="000000"/>
              </a:solidFill>
            </a:endParaRPr>
          </a:p>
          <a:p>
            <a:pPr algn="ctr"/>
            <a:r>
              <a:rPr lang="nl-BE" dirty="0">
                <a:solidFill>
                  <a:sysClr val="windowText" lastClr="000000"/>
                </a:solidFill>
              </a:rPr>
              <a:t>Positieve veranderingen</a:t>
            </a:r>
          </a:p>
          <a:p>
            <a:pPr algn="ctr"/>
            <a:r>
              <a:rPr lang="nl-BE" dirty="0">
                <a:solidFill>
                  <a:sysClr val="windowText" lastClr="000000"/>
                </a:solidFill>
              </a:rPr>
              <a:t>Geluidsopname van het interview</a:t>
            </a:r>
          </a:p>
          <a:p>
            <a:pPr algn="ctr"/>
            <a:r>
              <a:rPr lang="nl-BE" dirty="0">
                <a:solidFill>
                  <a:sysClr val="windowText" lastClr="000000"/>
                </a:solidFill>
              </a:rPr>
              <a:t>Betere taakomschrijving en snellere toewijzing van voogden, met maximum aantal NBMV per voogd</a:t>
            </a:r>
          </a:p>
          <a:p>
            <a:pPr algn="ctr"/>
            <a:r>
              <a:rPr lang="nl-BE" dirty="0">
                <a:solidFill>
                  <a:sysClr val="windowText" lastClr="000000"/>
                </a:solidFill>
              </a:rPr>
              <a:t>Multidisciplinaire leeftijdsbeoordeling</a:t>
            </a:r>
          </a:p>
          <a:p>
            <a:pPr algn="ctr"/>
            <a:endParaRPr lang="nl-BE" dirty="0">
              <a:solidFill>
                <a:sysClr val="windowText" lastClr="000000"/>
              </a:solidFill>
            </a:endParaRPr>
          </a:p>
        </p:txBody>
      </p:sp>
      <p:sp>
        <p:nvSpPr>
          <p:cNvPr id="8" name="Rechthoek 10">
            <a:extLst>
              <a:ext uri="{FF2B5EF4-FFF2-40B4-BE49-F238E27FC236}">
                <a16:creationId xmlns:a16="http://schemas.microsoft.com/office/drawing/2014/main" id="{9C02BD64-58EB-F252-CF44-A0BF4C5BCFD0}"/>
              </a:ext>
            </a:extLst>
          </p:cNvPr>
          <p:cNvSpPr/>
          <p:nvPr/>
        </p:nvSpPr>
        <p:spPr>
          <a:xfrm>
            <a:off x="9291908" y="1709972"/>
            <a:ext cx="2546556" cy="2045110"/>
          </a:xfrm>
          <a:prstGeom prst="rect">
            <a:avLst/>
          </a:prstGeom>
          <a:solidFill>
            <a:schemeClr val="bg1"/>
          </a:solidFill>
          <a:ln>
            <a:solidFill>
              <a:srgbClr val="F957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solidFill>
                  <a:sysClr val="windowText" lastClr="000000"/>
                </a:solidFill>
              </a:rPr>
              <a:t>Negatieve veranderingen: minder rechten voor volgende verzoekers, brede definitie van veilig derde land en brede toepassing van grensprocedures</a:t>
            </a:r>
          </a:p>
        </p:txBody>
      </p:sp>
      <p:sp>
        <p:nvSpPr>
          <p:cNvPr id="9" name="Rechthoek 11">
            <a:extLst>
              <a:ext uri="{FF2B5EF4-FFF2-40B4-BE49-F238E27FC236}">
                <a16:creationId xmlns:a16="http://schemas.microsoft.com/office/drawing/2014/main" id="{09FA24C3-6473-8335-FE4D-CF45C2780468}"/>
              </a:ext>
            </a:extLst>
          </p:cNvPr>
          <p:cNvSpPr/>
          <p:nvPr/>
        </p:nvSpPr>
        <p:spPr>
          <a:xfrm>
            <a:off x="946145" y="1116430"/>
            <a:ext cx="6241025" cy="452284"/>
          </a:xfrm>
          <a:prstGeom prst="rect">
            <a:avLst/>
          </a:prstGeom>
          <a:solidFill>
            <a:schemeClr val="bg1"/>
          </a:solidFill>
          <a:ln>
            <a:solidFill>
              <a:srgbClr val="F957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solidFill>
                  <a:sysClr val="windowText" lastClr="000000"/>
                </a:solidFill>
              </a:rPr>
              <a:t>Screening</a:t>
            </a:r>
          </a:p>
        </p:txBody>
      </p:sp>
      <p:cxnSp>
        <p:nvCxnSpPr>
          <p:cNvPr id="10" name="Rechte verbindingslijn met pijl 12">
            <a:extLst>
              <a:ext uri="{FF2B5EF4-FFF2-40B4-BE49-F238E27FC236}">
                <a16:creationId xmlns:a16="http://schemas.microsoft.com/office/drawing/2014/main" id="{CB4AC43F-97A5-FF79-3F92-60B29B3E0564}"/>
              </a:ext>
            </a:extLst>
          </p:cNvPr>
          <p:cNvCxnSpPr>
            <a:cxnSpLocks/>
            <a:stCxn id="9" idx="2"/>
          </p:cNvCxnSpPr>
          <p:nvPr/>
        </p:nvCxnSpPr>
        <p:spPr>
          <a:xfrm flipH="1">
            <a:off x="1388839" y="1568714"/>
            <a:ext cx="2677819" cy="477514"/>
          </a:xfrm>
          <a:prstGeom prst="straightConnector1">
            <a:avLst/>
          </a:prstGeom>
          <a:ln>
            <a:solidFill>
              <a:srgbClr val="F95738"/>
            </a:solidFill>
            <a:tailEnd type="triangle"/>
          </a:ln>
        </p:spPr>
        <p:style>
          <a:lnRef idx="2">
            <a:schemeClr val="accent1"/>
          </a:lnRef>
          <a:fillRef idx="0">
            <a:schemeClr val="accent1"/>
          </a:fillRef>
          <a:effectRef idx="1">
            <a:schemeClr val="accent1"/>
          </a:effectRef>
          <a:fontRef idx="minor">
            <a:schemeClr val="tx1"/>
          </a:fontRef>
        </p:style>
      </p:cxnSp>
      <p:cxnSp>
        <p:nvCxnSpPr>
          <p:cNvPr id="11" name="Rechte verbindingslijn met pijl 13">
            <a:extLst>
              <a:ext uri="{FF2B5EF4-FFF2-40B4-BE49-F238E27FC236}">
                <a16:creationId xmlns:a16="http://schemas.microsoft.com/office/drawing/2014/main" id="{E1E2DEF9-D7E6-EEF0-959A-28324C95BF7F}"/>
              </a:ext>
            </a:extLst>
          </p:cNvPr>
          <p:cNvCxnSpPr>
            <a:cxnSpLocks/>
            <a:stCxn id="9" idx="2"/>
            <a:endCxn id="3" idx="0"/>
          </p:cNvCxnSpPr>
          <p:nvPr/>
        </p:nvCxnSpPr>
        <p:spPr>
          <a:xfrm>
            <a:off x="4066658" y="1568714"/>
            <a:ext cx="3030903" cy="477515"/>
          </a:xfrm>
          <a:prstGeom prst="straightConnector1">
            <a:avLst/>
          </a:prstGeom>
          <a:ln>
            <a:solidFill>
              <a:srgbClr val="F95738"/>
            </a:solidFill>
            <a:tailEnd type="triangle"/>
          </a:ln>
        </p:spPr>
        <p:style>
          <a:lnRef idx="2">
            <a:schemeClr val="accent1"/>
          </a:lnRef>
          <a:fillRef idx="0">
            <a:schemeClr val="accent1"/>
          </a:fillRef>
          <a:effectRef idx="1">
            <a:schemeClr val="accent1"/>
          </a:effectRef>
          <a:fontRef idx="minor">
            <a:schemeClr val="tx1"/>
          </a:fontRef>
        </p:style>
      </p:cxnSp>
      <p:sp>
        <p:nvSpPr>
          <p:cNvPr id="13" name="Rechthoek 16">
            <a:extLst>
              <a:ext uri="{FF2B5EF4-FFF2-40B4-BE49-F238E27FC236}">
                <a16:creationId xmlns:a16="http://schemas.microsoft.com/office/drawing/2014/main" id="{E00B941C-F198-262B-185C-9883B84E0313}"/>
              </a:ext>
            </a:extLst>
          </p:cNvPr>
          <p:cNvSpPr/>
          <p:nvPr/>
        </p:nvSpPr>
        <p:spPr>
          <a:xfrm>
            <a:off x="2646269" y="2046228"/>
            <a:ext cx="2840777" cy="3582300"/>
          </a:xfrm>
          <a:prstGeom prst="rect">
            <a:avLst/>
          </a:prstGeom>
          <a:solidFill>
            <a:schemeClr val="bg1"/>
          </a:solidFill>
          <a:ln>
            <a:solidFill>
              <a:srgbClr val="F957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solidFill>
                  <a:sysClr val="windowText" lastClr="000000"/>
                </a:solidFill>
              </a:rPr>
              <a:t>Versnelde procedures worden verplicht voor 10 verschillende categorieën waaronder personen afkomstig uit land met beschermingsgraad van 20% of lager</a:t>
            </a:r>
          </a:p>
        </p:txBody>
      </p:sp>
      <p:cxnSp>
        <p:nvCxnSpPr>
          <p:cNvPr id="14" name="Rechte verbindingslijn met pijl 17">
            <a:extLst>
              <a:ext uri="{FF2B5EF4-FFF2-40B4-BE49-F238E27FC236}">
                <a16:creationId xmlns:a16="http://schemas.microsoft.com/office/drawing/2014/main" id="{BACD230E-4FDA-D096-D975-6833EFB3AFA2}"/>
              </a:ext>
            </a:extLst>
          </p:cNvPr>
          <p:cNvCxnSpPr>
            <a:cxnSpLocks/>
            <a:stCxn id="9" idx="2"/>
            <a:endCxn id="13" idx="0"/>
          </p:cNvCxnSpPr>
          <p:nvPr/>
        </p:nvCxnSpPr>
        <p:spPr>
          <a:xfrm>
            <a:off x="4066658" y="1568714"/>
            <a:ext cx="0" cy="477514"/>
          </a:xfrm>
          <a:prstGeom prst="straightConnector1">
            <a:avLst/>
          </a:prstGeom>
          <a:ln>
            <a:solidFill>
              <a:srgbClr val="F95738"/>
            </a:solidFill>
            <a:tailEnd type="triangle"/>
          </a:ln>
        </p:spPr>
        <p:style>
          <a:lnRef idx="2">
            <a:schemeClr val="accent1"/>
          </a:lnRef>
          <a:fillRef idx="0">
            <a:schemeClr val="accent1"/>
          </a:fillRef>
          <a:effectRef idx="1">
            <a:schemeClr val="accent1"/>
          </a:effectRef>
          <a:fontRef idx="minor">
            <a:schemeClr val="tx1"/>
          </a:fontRef>
        </p:style>
      </p:cxnSp>
      <p:sp>
        <p:nvSpPr>
          <p:cNvPr id="15" name="Rechthoek 7">
            <a:extLst>
              <a:ext uri="{FF2B5EF4-FFF2-40B4-BE49-F238E27FC236}">
                <a16:creationId xmlns:a16="http://schemas.microsoft.com/office/drawing/2014/main" id="{C9705CFA-8DD4-A471-126B-45F09B9F40E0}"/>
              </a:ext>
            </a:extLst>
          </p:cNvPr>
          <p:cNvSpPr/>
          <p:nvPr/>
        </p:nvSpPr>
        <p:spPr>
          <a:xfrm>
            <a:off x="195604" y="2046228"/>
            <a:ext cx="2074869" cy="3582300"/>
          </a:xfrm>
          <a:prstGeom prst="rect">
            <a:avLst/>
          </a:prstGeom>
          <a:solidFill>
            <a:schemeClr val="bg1"/>
          </a:solidFill>
          <a:ln>
            <a:solidFill>
              <a:srgbClr val="F957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solidFill>
                  <a:sysClr val="windowText" lastClr="000000"/>
                </a:solidFill>
              </a:rPr>
              <a:t>Procedure op het grondgebied, kortere termijnen voor beoordeling ten gronde, </a:t>
            </a:r>
          </a:p>
        </p:txBody>
      </p:sp>
      <p:sp>
        <p:nvSpPr>
          <p:cNvPr id="16" name="Rechthoek 14">
            <a:extLst>
              <a:ext uri="{FF2B5EF4-FFF2-40B4-BE49-F238E27FC236}">
                <a16:creationId xmlns:a16="http://schemas.microsoft.com/office/drawing/2014/main" id="{C2A9DAB1-CE88-D075-CBD8-FF6E931B4F5A}"/>
              </a:ext>
            </a:extLst>
          </p:cNvPr>
          <p:cNvSpPr/>
          <p:nvPr/>
        </p:nvSpPr>
        <p:spPr>
          <a:xfrm>
            <a:off x="195604" y="5741570"/>
            <a:ext cx="8352215" cy="1035753"/>
          </a:xfrm>
          <a:prstGeom prst="rect">
            <a:avLst/>
          </a:prstGeom>
          <a:solidFill>
            <a:schemeClr val="bg1"/>
          </a:solidFill>
          <a:ln>
            <a:solidFill>
              <a:srgbClr val="F957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solidFill>
                  <a:sysClr val="windowText" lastClr="000000"/>
                </a:solidFill>
              </a:rPr>
              <a:t>Terugkeerbesluit moet op zelfde moment of zo snel mogelijk na afgifte van negatieve beslissing afgegeven worden</a:t>
            </a:r>
          </a:p>
        </p:txBody>
      </p:sp>
    </p:spTree>
    <p:extLst>
      <p:ext uri="{BB962C8B-B14F-4D97-AF65-F5344CB8AC3E}">
        <p14:creationId xmlns:p14="http://schemas.microsoft.com/office/powerpoint/2010/main" val="3995313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03B09-0E6B-C74F-CBA7-A902D5F321CC}"/>
            </a:ext>
          </a:extLst>
        </p:cNvPr>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5D3A27F-3DBF-164D-C0C6-93284A0BA58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650" b="16650"/>
          <a:stretch/>
        </p:blipFill>
        <p:spPr>
          <a:xfrm>
            <a:off x="195604" y="9135"/>
            <a:ext cx="1501082" cy="100121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5434B242-7411-58A4-B043-E55E61B1F7FB}"/>
              </a:ext>
            </a:extLst>
          </p:cNvPr>
          <p:cNvSpPr>
            <a:spLocks noGrp="1"/>
          </p:cNvSpPr>
          <p:nvPr>
            <p:ph type="title"/>
          </p:nvPr>
        </p:nvSpPr>
        <p:spPr>
          <a:xfrm>
            <a:off x="1964300" y="9135"/>
            <a:ext cx="10972799" cy="770153"/>
          </a:xfrm>
        </p:spPr>
        <p:txBody>
          <a:bodyPr anchor="ctr">
            <a:normAutofit fontScale="90000"/>
          </a:bodyPr>
          <a:lstStyle/>
          <a:p>
            <a:pPr lvl="0"/>
            <a:r>
              <a:rPr lang="nl-BE" sz="3600" dirty="0"/>
              <a:t>Toename van technische weigeringsbeslissingen  </a:t>
            </a:r>
          </a:p>
        </p:txBody>
      </p:sp>
      <p:sp>
        <p:nvSpPr>
          <p:cNvPr id="4" name="Rechthoek 1">
            <a:extLst>
              <a:ext uri="{FF2B5EF4-FFF2-40B4-BE49-F238E27FC236}">
                <a16:creationId xmlns:a16="http://schemas.microsoft.com/office/drawing/2014/main" id="{B88CBE3A-8DDD-7287-98D5-FBFB670D5694}"/>
              </a:ext>
            </a:extLst>
          </p:cNvPr>
          <p:cNvSpPr/>
          <p:nvPr/>
        </p:nvSpPr>
        <p:spPr>
          <a:xfrm>
            <a:off x="463811" y="1971931"/>
            <a:ext cx="2261419" cy="3476368"/>
          </a:xfrm>
          <a:prstGeom prst="rect">
            <a:avLst/>
          </a:prstGeom>
          <a:solidFill>
            <a:schemeClr val="bg1"/>
          </a:solidFill>
          <a:ln>
            <a:solidFill>
              <a:srgbClr val="F957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b="1" dirty="0">
              <a:solidFill>
                <a:sysClr val="windowText" lastClr="000000"/>
              </a:solidFill>
            </a:endParaRPr>
          </a:p>
          <a:p>
            <a:pPr algn="ctr"/>
            <a:r>
              <a:rPr lang="nl-BE" b="1" dirty="0">
                <a:solidFill>
                  <a:sysClr val="windowText" lastClr="000000"/>
                </a:solidFill>
              </a:rPr>
              <a:t>Eerste land van asiel:</a:t>
            </a:r>
          </a:p>
          <a:p>
            <a:pPr lvl="0" algn="ctr" eaLnBrk="0" fontAlgn="base" hangingPunct="0">
              <a:spcBef>
                <a:spcPct val="0"/>
              </a:spcBef>
              <a:spcAft>
                <a:spcPct val="0"/>
              </a:spcAft>
            </a:pPr>
            <a:r>
              <a:rPr lang="nl-BE" altLang="nl-BE" dirty="0">
                <a:solidFill>
                  <a:sysClr val="windowText" lastClr="000000"/>
                </a:solidFill>
              </a:rPr>
              <a:t>land waar de persoon al de vluchtelingenstatus heeft of ‘effectieve bescherming’ geniet</a:t>
            </a:r>
          </a:p>
          <a:p>
            <a:pPr lvl="0" algn="ctr" eaLnBrk="0" fontAlgn="base" hangingPunct="0">
              <a:spcBef>
                <a:spcPct val="0"/>
              </a:spcBef>
              <a:spcAft>
                <a:spcPct val="0"/>
              </a:spcAft>
            </a:pPr>
            <a:br>
              <a:rPr lang="nl-BE" altLang="nl-BE" dirty="0">
                <a:solidFill>
                  <a:schemeClr val="tx1"/>
                </a:solidFill>
                <a:latin typeface="Arial" panose="020B0604020202020204" pitchFamily="34" charset="0"/>
              </a:rPr>
            </a:br>
            <a:endParaRPr lang="nl-BE" altLang="nl-BE" dirty="0">
              <a:solidFill>
                <a:schemeClr val="tx1"/>
              </a:solidFill>
              <a:latin typeface="Arial" panose="020B0604020202020204" pitchFamily="34" charset="0"/>
            </a:endParaRPr>
          </a:p>
        </p:txBody>
      </p:sp>
      <p:sp>
        <p:nvSpPr>
          <p:cNvPr id="5" name="Rechthoek 2">
            <a:extLst>
              <a:ext uri="{FF2B5EF4-FFF2-40B4-BE49-F238E27FC236}">
                <a16:creationId xmlns:a16="http://schemas.microsoft.com/office/drawing/2014/main" id="{B261B9B0-5574-E2F9-0A6A-3F763EE3D6F1}"/>
              </a:ext>
            </a:extLst>
          </p:cNvPr>
          <p:cNvSpPr/>
          <p:nvPr/>
        </p:nvSpPr>
        <p:spPr>
          <a:xfrm>
            <a:off x="4198532" y="1971930"/>
            <a:ext cx="3114061" cy="3755770"/>
          </a:xfrm>
          <a:prstGeom prst="rect">
            <a:avLst/>
          </a:prstGeom>
          <a:solidFill>
            <a:schemeClr val="bg1"/>
          </a:solidFill>
          <a:ln>
            <a:solidFill>
              <a:srgbClr val="F957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b="1" dirty="0">
              <a:solidFill>
                <a:sysClr val="windowText" lastClr="000000"/>
              </a:solidFill>
            </a:endParaRPr>
          </a:p>
          <a:p>
            <a:pPr algn="ctr"/>
            <a:endParaRPr lang="nl-BE" b="1" dirty="0">
              <a:solidFill>
                <a:sysClr val="windowText" lastClr="000000"/>
              </a:solidFill>
            </a:endParaRPr>
          </a:p>
          <a:p>
            <a:pPr algn="ctr"/>
            <a:r>
              <a:rPr lang="nl-BE" b="1" dirty="0">
                <a:solidFill>
                  <a:sysClr val="windowText" lastClr="000000"/>
                </a:solidFill>
              </a:rPr>
              <a:t>Veilig derde land</a:t>
            </a:r>
          </a:p>
          <a:p>
            <a:pPr algn="ctr"/>
            <a:r>
              <a:rPr lang="nl-BE" dirty="0">
                <a:solidFill>
                  <a:sysClr val="windowText" lastClr="000000"/>
                </a:solidFill>
              </a:rPr>
              <a:t>de persoon had elders bescherming kunnen zoeken als iemand niet wordt bedreigd op grond van het Vluchtelingenverdrag, subsidiaire bescherming of artikel 3 EVRM</a:t>
            </a:r>
          </a:p>
          <a:p>
            <a:pPr algn="ctr"/>
            <a:endParaRPr lang="nl-BE" dirty="0">
              <a:solidFill>
                <a:sysClr val="windowText" lastClr="000000"/>
              </a:solidFill>
            </a:endParaRPr>
          </a:p>
          <a:p>
            <a:pPr algn="ctr"/>
            <a:endParaRPr lang="nl-BE" dirty="0">
              <a:solidFill>
                <a:sysClr val="windowText" lastClr="000000"/>
              </a:solidFill>
            </a:endParaRPr>
          </a:p>
          <a:p>
            <a:pPr algn="ctr"/>
            <a:r>
              <a:rPr lang="nl-BE" dirty="0">
                <a:solidFill>
                  <a:sysClr val="windowText" lastClr="000000"/>
                </a:solidFill>
              </a:rPr>
              <a:t>Nationale lijst en EU lijst</a:t>
            </a:r>
          </a:p>
          <a:p>
            <a:pPr algn="ctr"/>
            <a:br>
              <a:rPr lang="nl-BE" dirty="0">
                <a:solidFill>
                  <a:sysClr val="windowText" lastClr="000000"/>
                </a:solidFill>
              </a:rPr>
            </a:br>
            <a:endParaRPr lang="nl-BE" dirty="0">
              <a:solidFill>
                <a:sysClr val="windowText" lastClr="000000"/>
              </a:solidFill>
            </a:endParaRPr>
          </a:p>
        </p:txBody>
      </p:sp>
      <p:sp>
        <p:nvSpPr>
          <p:cNvPr id="12" name="Rechthoek 3">
            <a:extLst>
              <a:ext uri="{FF2B5EF4-FFF2-40B4-BE49-F238E27FC236}">
                <a16:creationId xmlns:a16="http://schemas.microsoft.com/office/drawing/2014/main" id="{F3B68D81-66D9-AA7C-CCA9-45BEF9ABB604}"/>
              </a:ext>
            </a:extLst>
          </p:cNvPr>
          <p:cNvSpPr/>
          <p:nvPr/>
        </p:nvSpPr>
        <p:spPr>
          <a:xfrm>
            <a:off x="7933254" y="1971931"/>
            <a:ext cx="2261419" cy="3476368"/>
          </a:xfrm>
          <a:prstGeom prst="rect">
            <a:avLst/>
          </a:prstGeom>
          <a:solidFill>
            <a:schemeClr val="bg1"/>
          </a:solidFill>
          <a:ln>
            <a:solidFill>
              <a:srgbClr val="F957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dirty="0">
                <a:solidFill>
                  <a:sysClr val="windowText" lastClr="000000"/>
                </a:solidFill>
              </a:rPr>
              <a:t>Veilig land van herkomst</a:t>
            </a:r>
          </a:p>
          <a:p>
            <a:pPr algn="ctr"/>
            <a:endParaRPr lang="nl-BE" dirty="0">
              <a:solidFill>
                <a:sysClr val="windowText" lastClr="000000"/>
              </a:solidFill>
            </a:endParaRPr>
          </a:p>
          <a:p>
            <a:pPr algn="ctr"/>
            <a:r>
              <a:rPr lang="nl-BE" dirty="0">
                <a:solidFill>
                  <a:sysClr val="windowText" lastClr="000000"/>
                </a:solidFill>
              </a:rPr>
              <a:t>Nationale lijst en EU lijst</a:t>
            </a:r>
          </a:p>
        </p:txBody>
      </p:sp>
      <p:sp>
        <p:nvSpPr>
          <p:cNvPr id="17" name="Rechthoek 4">
            <a:extLst>
              <a:ext uri="{FF2B5EF4-FFF2-40B4-BE49-F238E27FC236}">
                <a16:creationId xmlns:a16="http://schemas.microsoft.com/office/drawing/2014/main" id="{AD50A03F-9306-8F19-B731-60C499506F61}"/>
              </a:ext>
            </a:extLst>
          </p:cNvPr>
          <p:cNvSpPr/>
          <p:nvPr/>
        </p:nvSpPr>
        <p:spPr>
          <a:xfrm>
            <a:off x="463811" y="968603"/>
            <a:ext cx="9730862" cy="770153"/>
          </a:xfrm>
          <a:prstGeom prst="rect">
            <a:avLst/>
          </a:prstGeom>
          <a:solidFill>
            <a:schemeClr val="bg1"/>
          </a:solidFill>
          <a:ln>
            <a:solidFill>
              <a:srgbClr val="F957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nl-BE" altLang="nl-BE" dirty="0">
                <a:solidFill>
                  <a:schemeClr val="tx1"/>
                </a:solidFill>
                <a:latin typeface="Arial" panose="020B0604020202020204" pitchFamily="34" charset="0"/>
              </a:rPr>
              <a:t>Drie soorten veilige landen, met een overkoepelende definitie van ‘doeltreffende bescherming’. Dit kan betrekking hebben op landen die Conventie van Genève niet hebben geratificeerd.</a:t>
            </a:r>
          </a:p>
        </p:txBody>
      </p:sp>
    </p:spTree>
    <p:extLst>
      <p:ext uri="{BB962C8B-B14F-4D97-AF65-F5344CB8AC3E}">
        <p14:creationId xmlns:p14="http://schemas.microsoft.com/office/powerpoint/2010/main" val="1830101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2A83A-009D-4F0F-58A0-985744D0440B}"/>
            </a:ext>
          </a:extLst>
        </p:cNvPr>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A811339-DE1F-18A0-0135-049B0F3D09A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650" b="16650"/>
          <a:stretch/>
        </p:blipFill>
        <p:spPr>
          <a:xfrm>
            <a:off x="219552" y="567504"/>
            <a:ext cx="1501082" cy="100121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788EACC2-80CF-A0FA-483D-D0406D8CF0CD}"/>
              </a:ext>
            </a:extLst>
          </p:cNvPr>
          <p:cNvSpPr>
            <a:spLocks noGrp="1"/>
          </p:cNvSpPr>
          <p:nvPr>
            <p:ph type="title"/>
          </p:nvPr>
        </p:nvSpPr>
        <p:spPr>
          <a:xfrm>
            <a:off x="1955156" y="683033"/>
            <a:ext cx="10972799" cy="770153"/>
          </a:xfrm>
        </p:spPr>
        <p:txBody>
          <a:bodyPr anchor="ctr">
            <a:normAutofit fontScale="90000"/>
          </a:bodyPr>
          <a:lstStyle/>
          <a:p>
            <a:pPr lvl="0"/>
            <a:r>
              <a:rPr lang="nl-BE" sz="3600" dirty="0"/>
              <a:t>Toename van technische weigeringsbeslissingen  </a:t>
            </a:r>
          </a:p>
        </p:txBody>
      </p:sp>
      <p:sp>
        <p:nvSpPr>
          <p:cNvPr id="5" name="TextBox 4">
            <a:extLst>
              <a:ext uri="{FF2B5EF4-FFF2-40B4-BE49-F238E27FC236}">
                <a16:creationId xmlns:a16="http://schemas.microsoft.com/office/drawing/2014/main" id="{992759D9-A2D0-C2DE-C2BB-E95CD8E0E314}"/>
              </a:ext>
            </a:extLst>
          </p:cNvPr>
          <p:cNvSpPr txBox="1"/>
          <p:nvPr/>
        </p:nvSpPr>
        <p:spPr>
          <a:xfrm>
            <a:off x="1315057" y="1502688"/>
            <a:ext cx="10645817" cy="5355312"/>
          </a:xfrm>
          <a:prstGeom prst="rect">
            <a:avLst/>
          </a:prstGeom>
          <a:noFill/>
        </p:spPr>
        <p:txBody>
          <a:bodyPr wrap="square">
            <a:spAutoFit/>
          </a:bodyPr>
          <a:lstStyle/>
          <a:p>
            <a:pPr marL="285750" indent="-285750">
              <a:buFont typeface="Arial" panose="020B0604020202020204" pitchFamily="34" charset="0"/>
              <a:buChar char="•"/>
            </a:pPr>
            <a:r>
              <a:rPr lang="nl-BE" b="1" dirty="0"/>
              <a:t>Transnationale definititie van volgend verzoek zal tot meer niet-ontvankelijkheidsbeslissingen leiden: </a:t>
            </a:r>
            <a:r>
              <a:rPr lang="nl-BE" dirty="0"/>
              <a:t>elke persoon met een eerdere finale beslissing in een andere EU-lidstaat zal als volgende verzoeker beschouwd worden</a:t>
            </a:r>
          </a:p>
          <a:p>
            <a:pPr marL="285750" indent="-285750">
              <a:buFont typeface="Arial" panose="020B0604020202020204" pitchFamily="34" charset="0"/>
              <a:buChar char="•"/>
            </a:pPr>
            <a:r>
              <a:rPr lang="nl-BE" b="1" dirty="0"/>
              <a:t>Impliciete intrekking van het verzoek: </a:t>
            </a:r>
            <a:r>
              <a:rPr lang="nl-BE" dirty="0"/>
              <a:t>niet-opdagen op interview of niet meewerken aan medewerkingsplicht kan leiden tot impliciete intrekking wat een finale beslissing word</a:t>
            </a:r>
          </a:p>
          <a:p>
            <a:pPr marL="285750" indent="-285750">
              <a:buFont typeface="Arial" panose="020B0604020202020204" pitchFamily="34" charset="0"/>
              <a:buChar char="•"/>
            </a:pPr>
            <a:r>
              <a:rPr lang="nl-BE" b="1" dirty="0"/>
              <a:t>Ruime niet ontvankelijkheidsgronden waaronder brede toepassing van veilig derde land: </a:t>
            </a:r>
            <a:r>
              <a:rPr lang="nl-BE" dirty="0"/>
              <a:t>connectiecriterium wordt losgelaten waardoor veilig derde land in drie gevallen toegepast kan worden:</a:t>
            </a:r>
          </a:p>
          <a:p>
            <a:pPr marL="742950" lvl="1" indent="-285750">
              <a:buFont typeface="Arial" panose="020B0604020202020204" pitchFamily="34" charset="0"/>
              <a:buChar char="•"/>
            </a:pPr>
            <a:r>
              <a:rPr lang="nl-BE" dirty="0"/>
              <a:t>Persoon heeft hier verbleven</a:t>
            </a:r>
          </a:p>
          <a:p>
            <a:pPr marL="742950" lvl="1" indent="-285750">
              <a:buFont typeface="Arial" panose="020B0604020202020204" pitchFamily="34" charset="0"/>
              <a:buChar char="•"/>
            </a:pPr>
            <a:r>
              <a:rPr lang="nl-BE" dirty="0"/>
              <a:t>Persoon is hier doorgereisd</a:t>
            </a:r>
          </a:p>
          <a:p>
            <a:pPr marL="742950" lvl="1" indent="-285750">
              <a:buFont typeface="Arial" panose="020B0604020202020204" pitchFamily="34" charset="0"/>
              <a:buChar char="•"/>
            </a:pPr>
            <a:r>
              <a:rPr lang="nl-BE" dirty="0"/>
              <a:t>Persoon heeft enkele band met het veilig derde land, maar BE heeft overeenkomst met dit land “waarbij de gegrondheid van de verzoeken om effectieve bescherming van verzoekers die onder die overeenkomst of regeling vallen, moet worden onderzocht” </a:t>
            </a:r>
          </a:p>
          <a:p>
            <a:pPr marL="285750" indent="-285750">
              <a:buFont typeface="Arial" panose="020B0604020202020204" pitchFamily="34" charset="0"/>
              <a:buChar char="•"/>
            </a:pPr>
            <a:r>
              <a:rPr lang="nl-BE" b="1" dirty="0"/>
              <a:t>Meer Dublin beslissingen voor een langere periode: </a:t>
            </a:r>
            <a:r>
              <a:rPr lang="nl-BE" dirty="0"/>
              <a:t>Na een Dublin beslissing kan verantwoordelijke lidstaat voor periode van drie jaar verantwoordelijk blijven mits onderduiken</a:t>
            </a:r>
          </a:p>
          <a:p>
            <a:pPr marL="285750" indent="-285750">
              <a:buFont typeface="Arial" panose="020B0604020202020204" pitchFamily="34" charset="0"/>
              <a:buChar char="•"/>
            </a:pPr>
            <a:r>
              <a:rPr lang="nl-BE" b="1" dirty="0"/>
              <a:t>Meer opvangweigeringen: </a:t>
            </a:r>
            <a:r>
              <a:rPr lang="nl-BE" dirty="0"/>
              <a:t>transnationale definitie van volgend verzoek zal leiden tot meer opvangweigeren (België past dit al toe)</a:t>
            </a:r>
            <a:endParaRPr lang="nl-BE" b="1" dirty="0"/>
          </a:p>
          <a:p>
            <a:endParaRPr lang="nl-BE" dirty="0"/>
          </a:p>
          <a:p>
            <a:r>
              <a:rPr lang="nl-BE" dirty="0"/>
              <a:t>		Gevolg? Meer mensen die buiten de opvang verblijven zonder ooit </a:t>
            </a:r>
            <a:r>
              <a:rPr lang="nl-BE" i="1" dirty="0"/>
              <a:t>ten gronde </a:t>
            </a:r>
            <a:r>
              <a:rPr lang="nl-BE" dirty="0"/>
              <a:t>gehoord te 		worden. Wat met procedurele rechtvaardigheid? </a:t>
            </a:r>
          </a:p>
        </p:txBody>
      </p:sp>
      <p:cxnSp>
        <p:nvCxnSpPr>
          <p:cNvPr id="4" name="Straight Arrow Connector 3">
            <a:extLst>
              <a:ext uri="{FF2B5EF4-FFF2-40B4-BE49-F238E27FC236}">
                <a16:creationId xmlns:a16="http://schemas.microsoft.com/office/drawing/2014/main" id="{EF081746-3442-DC42-D149-4A387CF73819}"/>
              </a:ext>
            </a:extLst>
          </p:cNvPr>
          <p:cNvCxnSpPr>
            <a:cxnSpLocks/>
          </p:cNvCxnSpPr>
          <p:nvPr/>
        </p:nvCxnSpPr>
        <p:spPr>
          <a:xfrm>
            <a:off x="1955156" y="6354502"/>
            <a:ext cx="1054263" cy="0"/>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764851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E8F42-1007-9F73-1EB2-2203440F8820}"/>
              </a:ext>
            </a:extLst>
          </p:cNvPr>
          <p:cNvSpPr>
            <a:spLocks noGrp="1"/>
          </p:cNvSpPr>
          <p:nvPr>
            <p:ph type="title"/>
          </p:nvPr>
        </p:nvSpPr>
        <p:spPr/>
        <p:txBody>
          <a:bodyPr/>
          <a:lstStyle/>
          <a:p>
            <a:r>
              <a:rPr lang="nl-BE" dirty="0"/>
              <a:t>Wat brengt de toekomst</a:t>
            </a:r>
          </a:p>
        </p:txBody>
      </p:sp>
      <p:sp>
        <p:nvSpPr>
          <p:cNvPr id="4" name="Content Placeholder 3">
            <a:extLst>
              <a:ext uri="{FF2B5EF4-FFF2-40B4-BE49-F238E27FC236}">
                <a16:creationId xmlns:a16="http://schemas.microsoft.com/office/drawing/2014/main" id="{0E496BE5-FA40-51DD-C4D8-996F0DF38CD1}"/>
              </a:ext>
            </a:extLst>
          </p:cNvPr>
          <p:cNvSpPr txBox="1">
            <a:spLocks noGrp="1"/>
          </p:cNvSpPr>
          <p:nvPr>
            <p:ph idx="1"/>
          </p:nvPr>
        </p:nvSpPr>
        <p:spPr>
          <a:xfrm>
            <a:off x="149352" y="1871663"/>
            <a:ext cx="5946648" cy="2471446"/>
          </a:xfrm>
          <a:prstGeom prst="rect">
            <a:avLst/>
          </a:prstGeom>
          <a:solidFill>
            <a:schemeClr val="bg1"/>
          </a:solidFill>
          <a:ln w="57150">
            <a:solidFill>
              <a:srgbClr val="92D050"/>
            </a:solidFill>
          </a:ln>
        </p:spPr>
        <p:txBody>
          <a:bodyPr wrap="square" rtlCol="0">
            <a:spAutoFit/>
          </a:bodyPr>
          <a:lstStyle/>
          <a:p>
            <a:pPr marL="0" indent="0">
              <a:buNone/>
            </a:pPr>
            <a:r>
              <a:rPr lang="nl-BE" sz="1800" dirty="0">
                <a:latin typeface="+mn-lt"/>
              </a:rPr>
              <a:t>Screening en asielgrensprocedure werkt, met een goed functionerend solidariteitsmechanisme als beloning voor lidstaten aan de grens</a:t>
            </a:r>
          </a:p>
          <a:p>
            <a:endParaRPr lang="nl-BE" sz="1800" dirty="0">
              <a:latin typeface="+mn-lt"/>
            </a:endParaRPr>
          </a:p>
          <a:p>
            <a:pPr marL="0" indent="0">
              <a:buNone/>
            </a:pPr>
            <a:r>
              <a:rPr lang="nl-BE" sz="1800" dirty="0">
                <a:latin typeface="+mn-lt"/>
              </a:rPr>
              <a:t>Lidstaten investeren in asiel- en opvangsystemen waardoor kortere termijnen worden gehaald en verzoekers sneller beslissing hebben over hun toekomst</a:t>
            </a:r>
          </a:p>
          <a:p>
            <a:endParaRPr lang="nl-BE" sz="1800" dirty="0"/>
          </a:p>
        </p:txBody>
      </p:sp>
      <p:sp>
        <p:nvSpPr>
          <p:cNvPr id="5" name="TextBox 4">
            <a:extLst>
              <a:ext uri="{FF2B5EF4-FFF2-40B4-BE49-F238E27FC236}">
                <a16:creationId xmlns:a16="http://schemas.microsoft.com/office/drawing/2014/main" id="{D8F464BB-9C43-C44F-1B0F-6A345022A80F}"/>
              </a:ext>
            </a:extLst>
          </p:cNvPr>
          <p:cNvSpPr txBox="1"/>
          <p:nvPr/>
        </p:nvSpPr>
        <p:spPr>
          <a:xfrm>
            <a:off x="6474515" y="1871663"/>
            <a:ext cx="5268190" cy="3139321"/>
          </a:xfrm>
          <a:prstGeom prst="rect">
            <a:avLst/>
          </a:prstGeom>
          <a:noFill/>
          <a:ln w="57150">
            <a:solidFill>
              <a:srgbClr val="FF0000"/>
            </a:solidFill>
          </a:ln>
        </p:spPr>
        <p:txBody>
          <a:bodyPr wrap="square" rtlCol="0">
            <a:spAutoFit/>
          </a:bodyPr>
          <a:lstStyle/>
          <a:p>
            <a:r>
              <a:rPr lang="nl-BE" dirty="0"/>
              <a:t>Screening en asielgrensprocedure werken niet, ondermaatse kwaliteit en grootschalige detentie. Dit versterkt de negatieve framing rond irreguliere binnenkomsten en migratie, waardoor pushbacks enige antwoord zijn. </a:t>
            </a:r>
          </a:p>
          <a:p>
            <a:endParaRPr lang="nl-BE" dirty="0"/>
          </a:p>
          <a:p>
            <a:r>
              <a:rPr lang="nl-BE" dirty="0"/>
              <a:t>Lidstaten investeren onvoldoende in asiel- en opvangsystemen waardoor status quo op het grondgebied behouden blijft, met risico dat meer verzoekers nooit een ten gronde beslissing kregen en zij oneindig blijven doorreizen binnen de EU. </a:t>
            </a:r>
          </a:p>
        </p:txBody>
      </p:sp>
    </p:spTree>
    <p:extLst>
      <p:ext uri="{BB962C8B-B14F-4D97-AF65-F5344CB8AC3E}">
        <p14:creationId xmlns:p14="http://schemas.microsoft.com/office/powerpoint/2010/main" val="3381276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C2AA9-037C-B506-CD8D-738CEDAB08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28ED82-FB1D-8179-D3A1-0DD84DA2CB4B}"/>
              </a:ext>
            </a:extLst>
          </p:cNvPr>
          <p:cNvSpPr>
            <a:spLocks noGrp="1"/>
          </p:cNvSpPr>
          <p:nvPr>
            <p:ph type="title"/>
          </p:nvPr>
        </p:nvSpPr>
        <p:spPr/>
        <p:txBody>
          <a:bodyPr/>
          <a:lstStyle/>
          <a:p>
            <a:r>
              <a:rPr lang="nl-BE" dirty="0"/>
              <a:t>Wat doet Vluchtelingenwerk?</a:t>
            </a:r>
          </a:p>
        </p:txBody>
      </p:sp>
      <p:sp>
        <p:nvSpPr>
          <p:cNvPr id="6" name="Content Placeholder 5">
            <a:extLst>
              <a:ext uri="{FF2B5EF4-FFF2-40B4-BE49-F238E27FC236}">
                <a16:creationId xmlns:a16="http://schemas.microsoft.com/office/drawing/2014/main" id="{2D1DA332-6689-5E7B-3BF8-DA86B26FE4EC}"/>
              </a:ext>
            </a:extLst>
          </p:cNvPr>
          <p:cNvSpPr>
            <a:spLocks noGrp="1"/>
          </p:cNvSpPr>
          <p:nvPr>
            <p:ph idx="1"/>
          </p:nvPr>
        </p:nvSpPr>
        <p:spPr/>
        <p:txBody>
          <a:bodyPr vert="horz" lIns="91440" tIns="45720" rIns="91440" bIns="45720" rtlCol="0" anchor="t">
            <a:noAutofit/>
          </a:bodyPr>
          <a:lstStyle/>
          <a:p>
            <a:pPr marL="0" indent="0">
              <a:buNone/>
            </a:pPr>
            <a:r>
              <a:rPr lang="nl-BE" sz="2000" dirty="0">
                <a:latin typeface="+mn-lt"/>
              </a:rPr>
              <a:t>Ondersteunen van eerstelijnsdiensten via</a:t>
            </a:r>
          </a:p>
          <a:p>
            <a:r>
              <a:rPr lang="nl-BE" sz="2000" dirty="0">
                <a:latin typeface="+mn-lt"/>
              </a:rPr>
              <a:t>Infolijn: 02 225 44 11, 09:00 – 12:30</a:t>
            </a:r>
          </a:p>
          <a:p>
            <a:pPr lvl="1"/>
            <a:r>
              <a:rPr lang="nl-BE" sz="1800" dirty="0">
                <a:latin typeface="+mn-lt"/>
              </a:rPr>
              <a:t>Toegankelijk voor iedereen met vragen over vreemdelingenrecht</a:t>
            </a:r>
          </a:p>
          <a:p>
            <a:pPr lvl="1"/>
            <a:r>
              <a:rPr lang="nl-BE" sz="1800" dirty="0">
                <a:latin typeface="+mn-lt"/>
              </a:rPr>
              <a:t>Belangrijke signaalfunctie voor beleidswerk</a:t>
            </a:r>
            <a:endParaRPr lang="nl-BE" dirty="0">
              <a:latin typeface="+mn-lt"/>
            </a:endParaRPr>
          </a:p>
          <a:p>
            <a:pPr marL="0" indent="0">
              <a:buNone/>
            </a:pPr>
            <a:r>
              <a:rPr lang="nl-BE" sz="2000" dirty="0">
                <a:latin typeface="+mn-lt"/>
              </a:rPr>
              <a:t>Vormingsreeks over EU Pact: 08/10, 15/10 en 22/10</a:t>
            </a:r>
          </a:p>
          <a:p>
            <a:pPr lvl="1"/>
            <a:r>
              <a:rPr lang="nl-BE" sz="1800" dirty="0">
                <a:latin typeface="+mn-lt"/>
              </a:rPr>
              <a:t>Online </a:t>
            </a:r>
            <a:r>
              <a:rPr lang="nl-BE" sz="1800" dirty="0" err="1">
                <a:latin typeface="+mn-lt"/>
              </a:rPr>
              <a:t>webinar</a:t>
            </a:r>
            <a:r>
              <a:rPr lang="nl-BE" sz="1800" dirty="0">
                <a:latin typeface="+mn-lt"/>
              </a:rPr>
              <a:t> reeks</a:t>
            </a:r>
          </a:p>
          <a:p>
            <a:pPr lvl="1"/>
            <a:r>
              <a:rPr lang="nl-BE" sz="1800" dirty="0">
                <a:latin typeface="+mn-lt"/>
              </a:rPr>
              <a:t>Toegankelijk voor iedereen, gratis voor leden &amp; vrijwilligers</a:t>
            </a:r>
          </a:p>
          <a:p>
            <a:pPr lvl="1"/>
            <a:r>
              <a:rPr lang="nl-BE" sz="1800" dirty="0">
                <a:latin typeface="+mn-lt"/>
              </a:rPr>
              <a:t>Enige voorkennis over asiel &amp; migratie vereist</a:t>
            </a:r>
            <a:endParaRPr lang="nl-BE" sz="2000" dirty="0">
              <a:latin typeface="+mn-lt"/>
            </a:endParaRPr>
          </a:p>
          <a:p>
            <a:pPr marL="0" indent="0">
              <a:buNone/>
            </a:pPr>
            <a:r>
              <a:rPr lang="nl-BE" sz="2000" dirty="0">
                <a:latin typeface="+mn-lt"/>
              </a:rPr>
              <a:t>Nieuwsbrief focus op bescherming</a:t>
            </a:r>
          </a:p>
          <a:p>
            <a:pPr lvl="1"/>
            <a:r>
              <a:rPr lang="nl-BE" sz="1800" dirty="0">
                <a:latin typeface="+mn-lt"/>
              </a:rPr>
              <a:t>Viermaandelijks, inschrijven kan via </a:t>
            </a:r>
            <a:r>
              <a:rPr lang="nl-BE" sz="1800" dirty="0">
                <a:latin typeface="+mn-lt"/>
                <a:hlinkClick r:id="rId2"/>
              </a:rPr>
              <a:t>https://vluchtelingenwerk.be/juridische-nieuwsbrief</a:t>
            </a:r>
            <a:r>
              <a:rPr lang="nl-BE" sz="1800" dirty="0">
                <a:latin typeface="+mn-lt"/>
              </a:rPr>
              <a:t> </a:t>
            </a:r>
          </a:p>
          <a:p>
            <a:pPr lvl="1"/>
            <a:r>
              <a:rPr lang="nl-BE" sz="1800" dirty="0">
                <a:latin typeface="+mn-lt"/>
              </a:rPr>
              <a:t>Beknopte beleidsupdates met links naar uitgebreide standpunten, persberichten en nieuwsberichten</a:t>
            </a:r>
          </a:p>
          <a:p>
            <a:pPr lvl="2"/>
            <a:endParaRPr lang="nl-BE" dirty="0">
              <a:latin typeface="+mn-lt"/>
            </a:endParaRPr>
          </a:p>
          <a:p>
            <a:pPr marL="914400" lvl="2" indent="0">
              <a:buNone/>
            </a:pPr>
            <a:endParaRPr lang="nl-BE" dirty="0">
              <a:latin typeface="+mn-lt"/>
            </a:endParaRPr>
          </a:p>
        </p:txBody>
      </p:sp>
    </p:spTree>
    <p:extLst>
      <p:ext uri="{BB962C8B-B14F-4D97-AF65-F5344CB8AC3E}">
        <p14:creationId xmlns:p14="http://schemas.microsoft.com/office/powerpoint/2010/main" val="930959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0FF74-5B57-444A-84AC-A1C69CFEAC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FF8A7B-A82E-38C9-370A-138E52768404}"/>
              </a:ext>
            </a:extLst>
          </p:cNvPr>
          <p:cNvSpPr>
            <a:spLocks noGrp="1"/>
          </p:cNvSpPr>
          <p:nvPr>
            <p:ph type="title"/>
          </p:nvPr>
        </p:nvSpPr>
        <p:spPr>
          <a:xfrm>
            <a:off x="381000" y="193999"/>
            <a:ext cx="10972799" cy="770153"/>
          </a:xfrm>
        </p:spPr>
        <p:txBody>
          <a:bodyPr/>
          <a:lstStyle/>
          <a:p>
            <a:r>
              <a:rPr lang="nl-BE" dirty="0"/>
              <a:t>Wat doet Vluchtelingenwerk?</a:t>
            </a:r>
          </a:p>
        </p:txBody>
      </p:sp>
      <p:sp>
        <p:nvSpPr>
          <p:cNvPr id="6" name="Content Placeholder 5">
            <a:extLst>
              <a:ext uri="{FF2B5EF4-FFF2-40B4-BE49-F238E27FC236}">
                <a16:creationId xmlns:a16="http://schemas.microsoft.com/office/drawing/2014/main" id="{9E68F856-50F6-5804-B7A9-ED9625819FEF}"/>
              </a:ext>
            </a:extLst>
          </p:cNvPr>
          <p:cNvSpPr>
            <a:spLocks noGrp="1"/>
          </p:cNvSpPr>
          <p:nvPr>
            <p:ph idx="1"/>
          </p:nvPr>
        </p:nvSpPr>
        <p:spPr>
          <a:xfrm>
            <a:off x="481584" y="1131470"/>
            <a:ext cx="10972800" cy="4021714"/>
          </a:xfrm>
        </p:spPr>
        <p:txBody>
          <a:bodyPr vert="horz" lIns="91440" tIns="45720" rIns="91440" bIns="45720" rtlCol="0" anchor="t">
            <a:noAutofit/>
          </a:bodyPr>
          <a:lstStyle/>
          <a:p>
            <a:pPr marL="0" indent="0">
              <a:buNone/>
            </a:pPr>
            <a:r>
              <a:rPr lang="nl-BE" sz="2000" dirty="0">
                <a:latin typeface="+mn-lt"/>
              </a:rPr>
              <a:t>Eigen narratief blijven pushen</a:t>
            </a:r>
          </a:p>
          <a:p>
            <a:pPr lvl="1"/>
            <a:r>
              <a:rPr lang="nl-BE" sz="2000" dirty="0">
                <a:latin typeface="+mn-lt"/>
              </a:rPr>
              <a:t>Sterker met nieuwkomers</a:t>
            </a:r>
          </a:p>
          <a:p>
            <a:pPr lvl="1"/>
            <a:r>
              <a:rPr lang="nl-BE" sz="2000" dirty="0">
                <a:latin typeface="+mn-lt"/>
              </a:rPr>
              <a:t>De brug: een alternatief model voor morgen</a:t>
            </a:r>
          </a:p>
          <a:p>
            <a:pPr marL="457200" lvl="1" indent="0">
              <a:buNone/>
            </a:pPr>
            <a:endParaRPr lang="nl-BE" sz="2000" dirty="0">
              <a:latin typeface="+mn-lt"/>
            </a:endParaRPr>
          </a:p>
          <a:p>
            <a:pPr marL="0" indent="0">
              <a:buNone/>
            </a:pPr>
            <a:r>
              <a:rPr lang="nl-BE" sz="2000" dirty="0">
                <a:latin typeface="+mn-lt"/>
              </a:rPr>
              <a:t>Evaluatie van implementatie van EU Pact in het najaar van 2027</a:t>
            </a:r>
          </a:p>
          <a:p>
            <a:pPr marL="0" indent="0">
              <a:buNone/>
            </a:pPr>
            <a:endParaRPr lang="nl-BE" sz="2000" dirty="0">
              <a:latin typeface="+mn-lt"/>
            </a:endParaRPr>
          </a:p>
          <a:p>
            <a:pPr marL="0" indent="0">
              <a:buNone/>
            </a:pPr>
            <a:r>
              <a:rPr lang="nl-BE" sz="2000" dirty="0">
                <a:latin typeface="+mn-lt"/>
              </a:rPr>
              <a:t>Kwaliteitsvolle informatievoorziening aan </a:t>
            </a:r>
            <a:r>
              <a:rPr lang="nl-BE" sz="2000" dirty="0" err="1">
                <a:latin typeface="+mn-lt"/>
              </a:rPr>
              <a:t>Belliard</a:t>
            </a:r>
            <a:r>
              <a:rPr lang="nl-BE" sz="2000" dirty="0">
                <a:latin typeface="+mn-lt"/>
              </a:rPr>
              <a:t>, Cube, Legal Helpdesk en andere plaatsen via Startpunt</a:t>
            </a:r>
          </a:p>
          <a:p>
            <a:pPr marL="0" indent="0">
              <a:buNone/>
            </a:pPr>
            <a:endParaRPr lang="nl-BE" sz="2000" dirty="0">
              <a:latin typeface="+mn-lt"/>
            </a:endParaRPr>
          </a:p>
          <a:p>
            <a:pPr marL="0" indent="0">
              <a:buNone/>
            </a:pPr>
            <a:r>
              <a:rPr lang="nl-BE" sz="2000" dirty="0">
                <a:latin typeface="+mn-lt"/>
              </a:rPr>
              <a:t>Strategisch procederen tegen wetswijzigingen waar opportuun </a:t>
            </a:r>
          </a:p>
          <a:p>
            <a:pPr marL="0" indent="0">
              <a:buNone/>
            </a:pPr>
            <a:endParaRPr lang="nl-BE" sz="2000" dirty="0">
              <a:latin typeface="+mn-lt"/>
            </a:endParaRPr>
          </a:p>
          <a:p>
            <a:pPr marL="0" indent="0">
              <a:buNone/>
            </a:pPr>
            <a:r>
              <a:rPr lang="nl-BE" sz="2000" dirty="0">
                <a:latin typeface="+mn-lt"/>
              </a:rPr>
              <a:t>Vormingen voor advocaten en eerstelijnsdiensten in Brussel</a:t>
            </a:r>
          </a:p>
          <a:p>
            <a:pPr lvl="2"/>
            <a:endParaRPr lang="nl-BE" dirty="0">
              <a:latin typeface="+mn-lt"/>
            </a:endParaRPr>
          </a:p>
          <a:p>
            <a:pPr marL="914400" lvl="2" indent="0">
              <a:buNone/>
            </a:pPr>
            <a:endParaRPr lang="nl-BE" dirty="0">
              <a:latin typeface="+mn-lt"/>
            </a:endParaRPr>
          </a:p>
        </p:txBody>
      </p:sp>
    </p:spTree>
    <p:extLst>
      <p:ext uri="{BB962C8B-B14F-4D97-AF65-F5344CB8AC3E}">
        <p14:creationId xmlns:p14="http://schemas.microsoft.com/office/powerpoint/2010/main" val="3726739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3FBED-B2E4-C10F-2BC7-495DDB66C8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BF3C8E-C68C-0C1C-83C9-125AAAEA4982}"/>
              </a:ext>
            </a:extLst>
          </p:cNvPr>
          <p:cNvSpPr>
            <a:spLocks noGrp="1"/>
          </p:cNvSpPr>
          <p:nvPr>
            <p:ph type="title"/>
          </p:nvPr>
        </p:nvSpPr>
        <p:spPr>
          <a:xfrm>
            <a:off x="381000" y="147559"/>
            <a:ext cx="10972799" cy="770153"/>
          </a:xfrm>
        </p:spPr>
        <p:txBody>
          <a:bodyPr/>
          <a:lstStyle/>
          <a:p>
            <a:r>
              <a:rPr lang="nl-BE" sz="3200" dirty="0"/>
              <a:t>How did we get here?</a:t>
            </a:r>
          </a:p>
        </p:txBody>
      </p:sp>
      <p:graphicFrame>
        <p:nvGraphicFramePr>
          <p:cNvPr id="6" name="Content Placeholder 3">
            <a:extLst>
              <a:ext uri="{FF2B5EF4-FFF2-40B4-BE49-F238E27FC236}">
                <a16:creationId xmlns:a16="http://schemas.microsoft.com/office/drawing/2014/main" id="{E91A92DC-F9FB-088E-AB5B-4AFEC7ACCCE3}"/>
              </a:ext>
            </a:extLst>
          </p:cNvPr>
          <p:cNvGraphicFramePr>
            <a:graphicFrameLocks/>
          </p:cNvGraphicFramePr>
          <p:nvPr>
            <p:extLst>
              <p:ext uri="{D42A27DB-BD31-4B8C-83A1-F6EECF244321}">
                <p14:modId xmlns:p14="http://schemas.microsoft.com/office/powerpoint/2010/main" val="1193824440"/>
              </p:ext>
            </p:extLst>
          </p:nvPr>
        </p:nvGraphicFramePr>
        <p:xfrm>
          <a:off x="129540" y="951745"/>
          <a:ext cx="10972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9794AC6F-B24C-F5F3-A0C1-7B343B29EC48}"/>
              </a:ext>
            </a:extLst>
          </p:cNvPr>
          <p:cNvSpPr txBox="1"/>
          <p:nvPr/>
        </p:nvSpPr>
        <p:spPr>
          <a:xfrm>
            <a:off x="2106929" y="5029092"/>
            <a:ext cx="7520940"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dirty="0"/>
              <a:t>Proces wordt ondermijnd door verschillende spanningen:</a:t>
            </a:r>
          </a:p>
          <a:p>
            <a:pPr marL="285750" indent="-285750">
              <a:buFont typeface="Arial" panose="020B0604020202020204" pitchFamily="34" charset="0"/>
              <a:buChar char="•"/>
            </a:pPr>
            <a:r>
              <a:rPr lang="nl-BE" dirty="0"/>
              <a:t>Lidstaten en hun regeringen die eigen kiespubliek willen paaien</a:t>
            </a:r>
          </a:p>
          <a:p>
            <a:pPr marL="285750" indent="-285750">
              <a:buFont typeface="Arial" panose="020B0604020202020204" pitchFamily="34" charset="0"/>
              <a:buChar char="•"/>
            </a:pPr>
            <a:r>
              <a:rPr lang="nl-BE" dirty="0"/>
              <a:t>Dynamische geopolitieke realiteit: Syrië, covid-19, Afghanistan, Oekraïne, Gaza…</a:t>
            </a:r>
          </a:p>
          <a:p>
            <a:pPr marL="285750" indent="-285750">
              <a:buFont typeface="Arial" panose="020B0604020202020204" pitchFamily="34" charset="0"/>
              <a:buChar char="•"/>
            </a:pPr>
            <a:r>
              <a:rPr lang="nl-BE" dirty="0"/>
              <a:t>Tegenstellingen tussen EU-instellingen</a:t>
            </a:r>
          </a:p>
          <a:p>
            <a:pPr marL="285750" indent="-285750">
              <a:buFont typeface="Arial" panose="020B0604020202020204" pitchFamily="34" charset="0"/>
              <a:buChar char="•"/>
            </a:pPr>
            <a:r>
              <a:rPr lang="nl-BE" dirty="0"/>
              <a:t>…</a:t>
            </a:r>
          </a:p>
        </p:txBody>
      </p:sp>
    </p:spTree>
    <p:extLst>
      <p:ext uri="{BB962C8B-B14F-4D97-AF65-F5344CB8AC3E}">
        <p14:creationId xmlns:p14="http://schemas.microsoft.com/office/powerpoint/2010/main" val="907253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DA576-76FC-C5C7-75F7-A6A2C6B737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937C60-E4BE-C45E-6217-88D7CD592053}"/>
              </a:ext>
            </a:extLst>
          </p:cNvPr>
          <p:cNvSpPr>
            <a:spLocks noGrp="1"/>
          </p:cNvSpPr>
          <p:nvPr>
            <p:ph type="title"/>
          </p:nvPr>
        </p:nvSpPr>
        <p:spPr>
          <a:xfrm>
            <a:off x="381000" y="0"/>
            <a:ext cx="7969370" cy="1325563"/>
          </a:xfrm>
        </p:spPr>
        <p:txBody>
          <a:bodyPr vert="horz" lIns="91440" tIns="45720" rIns="91440" bIns="45720" rtlCol="0" anchor="ctr">
            <a:normAutofit/>
          </a:bodyPr>
          <a:lstStyle/>
          <a:p>
            <a:r>
              <a:rPr lang="nl-BE" sz="3200" dirty="0"/>
              <a:t>How did we get here?</a:t>
            </a:r>
          </a:p>
        </p:txBody>
      </p:sp>
      <p:sp>
        <p:nvSpPr>
          <p:cNvPr id="3" name="TextBox 2">
            <a:extLst>
              <a:ext uri="{FF2B5EF4-FFF2-40B4-BE49-F238E27FC236}">
                <a16:creationId xmlns:a16="http://schemas.microsoft.com/office/drawing/2014/main" id="{3F3CC2CF-54A0-8D60-FF82-F27C2CC3272F}"/>
              </a:ext>
            </a:extLst>
          </p:cNvPr>
          <p:cNvSpPr txBox="1"/>
          <p:nvPr/>
        </p:nvSpPr>
        <p:spPr>
          <a:xfrm>
            <a:off x="178443" y="1478384"/>
            <a:ext cx="5841358" cy="4351338"/>
          </a:xfrm>
          <a:prstGeom prst="rect">
            <a:avLst/>
          </a:prstGeom>
        </p:spPr>
        <p:txBody>
          <a:bodyPr vert="horz" lIns="91440" tIns="45720" rIns="91440" bIns="45720" rtlCol="0">
            <a:normAutofit/>
          </a:bodyPr>
          <a:lstStyle/>
          <a:p>
            <a:pPr>
              <a:lnSpc>
                <a:spcPct val="90000"/>
              </a:lnSpc>
              <a:spcBef>
                <a:spcPts val="1000"/>
              </a:spcBef>
            </a:pPr>
            <a:r>
              <a:rPr lang="en-US" sz="2600" b="1" dirty="0"/>
              <a:t>Resultaat? </a:t>
            </a:r>
            <a:endParaRPr lang="en-US" sz="2600" dirty="0"/>
          </a:p>
          <a:p>
            <a:pPr marL="228600" indent="-228600">
              <a:lnSpc>
                <a:spcPct val="90000"/>
              </a:lnSpc>
              <a:spcBef>
                <a:spcPts val="1000"/>
              </a:spcBef>
              <a:buFont typeface="Arial" panose="020B0604020202020204" pitchFamily="34" charset="0"/>
              <a:buChar char="•"/>
            </a:pPr>
            <a:r>
              <a:rPr lang="en-US" sz="2600" dirty="0"/>
              <a:t>Een politiek compromis waar niemand écht blij mee is, maar duidelijk algemene achteruitgang voor mensen op de vlucht </a:t>
            </a:r>
          </a:p>
          <a:p>
            <a:pPr marL="228600" indent="-228600">
              <a:lnSpc>
                <a:spcPct val="90000"/>
              </a:lnSpc>
              <a:spcBef>
                <a:spcPts val="1000"/>
              </a:spcBef>
              <a:buFont typeface="Arial" panose="020B0604020202020204" pitchFamily="34" charset="0"/>
              <a:buChar char="•"/>
            </a:pPr>
            <a:endParaRPr lang="en-US" sz="2600" dirty="0"/>
          </a:p>
          <a:p>
            <a:pPr marL="228600" indent="-228600">
              <a:lnSpc>
                <a:spcPct val="90000"/>
              </a:lnSpc>
              <a:spcBef>
                <a:spcPts val="1000"/>
              </a:spcBef>
              <a:buFont typeface="Arial" panose="020B0604020202020204" pitchFamily="34" charset="0"/>
              <a:buChar char="•"/>
            </a:pPr>
            <a:r>
              <a:rPr lang="en-US" sz="2600" dirty="0"/>
              <a:t>Spanningen zijn niet weg genomen </a:t>
            </a:r>
          </a:p>
          <a:p>
            <a:pPr marL="228600" indent="-228600">
              <a:lnSpc>
                <a:spcPct val="90000"/>
              </a:lnSpc>
              <a:spcBef>
                <a:spcPts val="1000"/>
              </a:spcBef>
              <a:buFont typeface="Arial" panose="020B0604020202020204" pitchFamily="34" charset="0"/>
              <a:buChar char="•"/>
            </a:pPr>
            <a:endParaRPr lang="en-US" sz="2600" dirty="0"/>
          </a:p>
          <a:p>
            <a:pPr marL="228600" indent="-228600">
              <a:lnSpc>
                <a:spcPct val="90000"/>
              </a:lnSpc>
              <a:spcBef>
                <a:spcPts val="1000"/>
              </a:spcBef>
              <a:buFont typeface="Arial" panose="020B0604020202020204" pitchFamily="34" charset="0"/>
              <a:buChar char="•"/>
            </a:pPr>
            <a:r>
              <a:rPr lang="en-US" sz="2600" dirty="0"/>
              <a:t>Probleem van gebrek aan implementatie niet aangepakt</a:t>
            </a:r>
          </a:p>
          <a:p>
            <a:pPr marL="228600" indent="-228600">
              <a:lnSpc>
                <a:spcPct val="90000"/>
              </a:lnSpc>
              <a:spcBef>
                <a:spcPts val="1000"/>
              </a:spcBef>
              <a:buFont typeface="Arial" panose="020B0604020202020204" pitchFamily="34" charset="0"/>
              <a:buChar char="•"/>
            </a:pPr>
            <a:endParaRPr lang="en-US" sz="2600" dirty="0">
              <a:latin typeface="Franklin Gothic Medium" panose="020B0603020102020204" pitchFamily="34" charset="0"/>
            </a:endParaRPr>
          </a:p>
          <a:p>
            <a:pPr marL="228600" indent="-228600">
              <a:lnSpc>
                <a:spcPct val="90000"/>
              </a:lnSpc>
              <a:spcBef>
                <a:spcPts val="1000"/>
              </a:spcBef>
              <a:buFont typeface="Arial" panose="020B0604020202020204" pitchFamily="34" charset="0"/>
              <a:buChar char="•"/>
            </a:pPr>
            <a:endParaRPr lang="en-US" sz="2600" dirty="0">
              <a:latin typeface="Franklin Gothic Medium" panose="020B0603020102020204" pitchFamily="34" charset="0"/>
            </a:endParaRPr>
          </a:p>
        </p:txBody>
      </p:sp>
      <p:pic>
        <p:nvPicPr>
          <p:cNvPr id="5" name="Picture 4">
            <a:extLst>
              <a:ext uri="{FF2B5EF4-FFF2-40B4-BE49-F238E27FC236}">
                <a16:creationId xmlns:a16="http://schemas.microsoft.com/office/drawing/2014/main" id="{02B1ADB4-2979-C77A-8CA5-43478BBAF8D7}"/>
              </a:ext>
            </a:extLst>
          </p:cNvPr>
          <p:cNvPicPr>
            <a:picLocks noChangeAspect="1"/>
          </p:cNvPicPr>
          <p:nvPr/>
        </p:nvPicPr>
        <p:blipFill>
          <a:blip r:embed="rId2"/>
          <a:stretch>
            <a:fillRect/>
          </a:stretch>
        </p:blipFill>
        <p:spPr>
          <a:xfrm>
            <a:off x="6172200" y="1876838"/>
            <a:ext cx="5181600" cy="4248911"/>
          </a:xfrm>
          <a:prstGeom prst="rect">
            <a:avLst/>
          </a:prstGeom>
          <a:noFill/>
        </p:spPr>
      </p:pic>
    </p:spTree>
    <p:extLst>
      <p:ext uri="{BB962C8B-B14F-4D97-AF65-F5344CB8AC3E}">
        <p14:creationId xmlns:p14="http://schemas.microsoft.com/office/powerpoint/2010/main" val="2994764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E8708-2DD0-24CC-FB74-69FCC5BB18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FDFCA7-2E8C-DF33-FD6C-16ED2F129D0A}"/>
              </a:ext>
            </a:extLst>
          </p:cNvPr>
          <p:cNvSpPr>
            <a:spLocks noGrp="1"/>
          </p:cNvSpPr>
          <p:nvPr>
            <p:ph type="title"/>
          </p:nvPr>
        </p:nvSpPr>
        <p:spPr>
          <a:xfrm>
            <a:off x="381000" y="0"/>
            <a:ext cx="7969370" cy="1325563"/>
          </a:xfrm>
        </p:spPr>
        <p:txBody>
          <a:bodyPr vert="horz" lIns="91440" tIns="45720" rIns="91440" bIns="45720" rtlCol="0" anchor="ctr">
            <a:normAutofit/>
          </a:bodyPr>
          <a:lstStyle/>
          <a:p>
            <a:r>
              <a:rPr lang="nl-BE" sz="3200" dirty="0"/>
              <a:t>How did we get here?</a:t>
            </a:r>
          </a:p>
        </p:txBody>
      </p:sp>
      <p:sp>
        <p:nvSpPr>
          <p:cNvPr id="4" name="Content Placeholder 7">
            <a:extLst>
              <a:ext uri="{FF2B5EF4-FFF2-40B4-BE49-F238E27FC236}">
                <a16:creationId xmlns:a16="http://schemas.microsoft.com/office/drawing/2014/main" id="{AB41C394-65CC-E2AF-3C9D-CE322C611EE2}"/>
              </a:ext>
            </a:extLst>
          </p:cNvPr>
          <p:cNvSpPr>
            <a:spLocks noGrp="1"/>
          </p:cNvSpPr>
          <p:nvPr>
            <p:ph idx="1"/>
          </p:nvPr>
        </p:nvSpPr>
        <p:spPr>
          <a:xfrm>
            <a:off x="231228" y="1387639"/>
            <a:ext cx="5511575" cy="3436609"/>
          </a:xfrm>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nl-BE" sz="2000" b="1" dirty="0">
                <a:latin typeface="+mn-lt"/>
              </a:rPr>
              <a:t>8 Verordeningen die rechtstreeks van kracht zijn in nationale wetgeving, maar nog steeds veel wetgevend werk vereisen</a:t>
            </a:r>
          </a:p>
          <a:p>
            <a:pPr lvl="1"/>
            <a:r>
              <a:rPr lang="nl-BE" sz="2000" dirty="0">
                <a:latin typeface="+mn-lt"/>
              </a:rPr>
              <a:t>Aftoetsen of nationale wetgeving in overeenstemming is met Verordeningen</a:t>
            </a:r>
          </a:p>
          <a:p>
            <a:pPr lvl="1"/>
            <a:r>
              <a:rPr lang="nl-BE" sz="2000" dirty="0">
                <a:latin typeface="+mn-lt"/>
              </a:rPr>
              <a:t>Aftoetsen of procedures en diensten klaar zijn om nieuwe vereisten uit te voeren en te respecteren</a:t>
            </a:r>
          </a:p>
          <a:p>
            <a:pPr lvl="1"/>
            <a:r>
              <a:rPr lang="nl-BE" sz="2000" dirty="0">
                <a:latin typeface="+mn-lt"/>
              </a:rPr>
              <a:t>Deadline voor implementatie = Verordeningen zijn van kracht </a:t>
            </a:r>
            <a:r>
              <a:rPr lang="nl-BE" sz="2000" i="1" dirty="0">
                <a:latin typeface="+mn-lt"/>
              </a:rPr>
              <a:t>vanaf </a:t>
            </a:r>
            <a:r>
              <a:rPr lang="nl-BE" sz="2000" dirty="0">
                <a:latin typeface="+mn-lt"/>
              </a:rPr>
              <a:t>juni 2026</a:t>
            </a:r>
          </a:p>
          <a:p>
            <a:pPr marL="457200" lvl="1" indent="0">
              <a:buNone/>
            </a:pPr>
            <a:endParaRPr lang="nl-BE" sz="2000" dirty="0">
              <a:latin typeface="+mn-lt"/>
            </a:endParaRPr>
          </a:p>
          <a:p>
            <a:pPr lvl="1"/>
            <a:endParaRPr lang="nl-BE" sz="2000" dirty="0">
              <a:latin typeface="+mn-lt"/>
            </a:endParaRPr>
          </a:p>
        </p:txBody>
      </p:sp>
      <p:sp>
        <p:nvSpPr>
          <p:cNvPr id="6" name="TextBox 5">
            <a:extLst>
              <a:ext uri="{FF2B5EF4-FFF2-40B4-BE49-F238E27FC236}">
                <a16:creationId xmlns:a16="http://schemas.microsoft.com/office/drawing/2014/main" id="{1B35D31E-63FE-8958-8618-6DE206A2075E}"/>
              </a:ext>
            </a:extLst>
          </p:cNvPr>
          <p:cNvSpPr txBox="1"/>
          <p:nvPr/>
        </p:nvSpPr>
        <p:spPr>
          <a:xfrm>
            <a:off x="6274678" y="1388189"/>
            <a:ext cx="5686094" cy="317009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nl-BE" sz="2000" b="1" dirty="0"/>
              <a:t>1 Richtlijn die volledig omgezet moet worden in nationale wetgeving</a:t>
            </a:r>
          </a:p>
          <a:p>
            <a:pPr marL="800100" lvl="1" indent="-342900">
              <a:buFont typeface="Arial" panose="020B0604020202020204" pitchFamily="34" charset="0"/>
              <a:buChar char="•"/>
            </a:pPr>
            <a:r>
              <a:rPr lang="nl-BE" sz="2000" dirty="0"/>
              <a:t>Aftoetsen welke delen van huidige Opvangwet al in overeenstemming zijn met nationale wetgeving</a:t>
            </a:r>
          </a:p>
          <a:p>
            <a:pPr marL="800100" lvl="1" indent="-342900">
              <a:buFont typeface="Arial" panose="020B0604020202020204" pitchFamily="34" charset="0"/>
              <a:buChar char="•"/>
            </a:pPr>
            <a:r>
              <a:rPr lang="nl-BE" sz="2000" dirty="0"/>
              <a:t>Toevoegingen in Richtlijn omzetten, en overbodige / gedateerde elementen schrappen uit Opvangwet</a:t>
            </a:r>
          </a:p>
          <a:p>
            <a:pPr marL="800100" lvl="1" indent="-342900">
              <a:buFont typeface="Arial" panose="020B0604020202020204" pitchFamily="34" charset="0"/>
              <a:buChar char="•"/>
            </a:pPr>
            <a:r>
              <a:rPr lang="nl-BE" sz="2000" dirty="0"/>
              <a:t>Deadline voor implementatie = Richtlijn moet omgezet worden </a:t>
            </a:r>
            <a:r>
              <a:rPr lang="nl-BE" sz="2000" i="1" dirty="0"/>
              <a:t>tegen </a:t>
            </a:r>
            <a:r>
              <a:rPr lang="nl-BE" sz="2000" dirty="0"/>
              <a:t>juni 2026</a:t>
            </a:r>
          </a:p>
        </p:txBody>
      </p:sp>
    </p:spTree>
    <p:extLst>
      <p:ext uri="{BB962C8B-B14F-4D97-AF65-F5344CB8AC3E}">
        <p14:creationId xmlns:p14="http://schemas.microsoft.com/office/powerpoint/2010/main" val="2306665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2F71B-DDC0-4358-3654-CD5832160B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CA60C-2EA2-37D2-ED9D-CAF5AF9DA57C}"/>
              </a:ext>
            </a:extLst>
          </p:cNvPr>
          <p:cNvSpPr>
            <a:spLocks noGrp="1"/>
          </p:cNvSpPr>
          <p:nvPr>
            <p:ph type="title"/>
          </p:nvPr>
        </p:nvSpPr>
        <p:spPr>
          <a:xfrm>
            <a:off x="381000" y="0"/>
            <a:ext cx="7969370" cy="1325563"/>
          </a:xfrm>
        </p:spPr>
        <p:txBody>
          <a:bodyPr vert="horz" lIns="91440" tIns="45720" rIns="91440" bIns="45720" rtlCol="0" anchor="ctr">
            <a:normAutofit/>
          </a:bodyPr>
          <a:lstStyle/>
          <a:p>
            <a:r>
              <a:rPr lang="nl-BE" sz="3200" dirty="0"/>
              <a:t>Architectuur van het Pact</a:t>
            </a:r>
          </a:p>
        </p:txBody>
      </p:sp>
      <p:sp>
        <p:nvSpPr>
          <p:cNvPr id="9" name="TextBox 8">
            <a:extLst>
              <a:ext uri="{FF2B5EF4-FFF2-40B4-BE49-F238E27FC236}">
                <a16:creationId xmlns:a16="http://schemas.microsoft.com/office/drawing/2014/main" id="{AD0A72DD-FAE1-3F2C-ACE1-92506CD5B2B6}"/>
              </a:ext>
            </a:extLst>
          </p:cNvPr>
          <p:cNvSpPr txBox="1"/>
          <p:nvPr/>
        </p:nvSpPr>
        <p:spPr>
          <a:xfrm>
            <a:off x="629856" y="1790901"/>
            <a:ext cx="5181600" cy="4351338"/>
          </a:xfrm>
          <a:prstGeom prst="rect">
            <a:avLst/>
          </a:prstGeom>
        </p:spPr>
        <p:txBody>
          <a:bodyPr vert="horz" lIns="91440" tIns="45720" rIns="91440" bIns="45720" rtlCol="0">
            <a:normAutofit/>
          </a:bodyPr>
          <a:lstStyle/>
          <a:p>
            <a:pPr>
              <a:lnSpc>
                <a:spcPct val="90000"/>
              </a:lnSpc>
              <a:spcBef>
                <a:spcPts val="1000"/>
              </a:spcBef>
            </a:pPr>
            <a:r>
              <a:rPr lang="en-US" sz="2500" b="1" dirty="0"/>
              <a:t>Kernprincipes volgens de Commissie:</a:t>
            </a:r>
          </a:p>
          <a:p>
            <a:pPr marL="228600" indent="-228600">
              <a:lnSpc>
                <a:spcPct val="90000"/>
              </a:lnSpc>
              <a:spcBef>
                <a:spcPts val="1000"/>
              </a:spcBef>
              <a:buFont typeface="Arial" panose="020B0604020202020204" pitchFamily="34" charset="0"/>
              <a:buChar char="•"/>
            </a:pPr>
            <a:r>
              <a:rPr lang="en-US" sz="2500" dirty="0"/>
              <a:t>Sterke buitengrenzen</a:t>
            </a:r>
          </a:p>
          <a:p>
            <a:pPr marL="228600" indent="-228600">
              <a:lnSpc>
                <a:spcPct val="90000"/>
              </a:lnSpc>
              <a:spcBef>
                <a:spcPts val="1000"/>
              </a:spcBef>
              <a:buFont typeface="Arial" panose="020B0604020202020204" pitchFamily="34" charset="0"/>
              <a:buChar char="•"/>
            </a:pPr>
            <a:r>
              <a:rPr lang="en-US" sz="2500" dirty="0"/>
              <a:t>Snelle en efficiënte procedures</a:t>
            </a:r>
          </a:p>
          <a:p>
            <a:pPr marL="228600" indent="-228600">
              <a:lnSpc>
                <a:spcPct val="90000"/>
              </a:lnSpc>
              <a:spcBef>
                <a:spcPts val="1000"/>
              </a:spcBef>
              <a:buFont typeface="Arial" panose="020B0604020202020204" pitchFamily="34" charset="0"/>
              <a:buChar char="•"/>
            </a:pPr>
            <a:r>
              <a:rPr lang="en-US" sz="2500" dirty="0"/>
              <a:t>Effectief systeem van flexibele solidariteit en verantwoordelijkheid</a:t>
            </a:r>
          </a:p>
          <a:p>
            <a:pPr marL="228600" indent="-228600">
              <a:lnSpc>
                <a:spcPct val="90000"/>
              </a:lnSpc>
              <a:spcBef>
                <a:spcPts val="1000"/>
              </a:spcBef>
              <a:buFont typeface="Arial" panose="020B0604020202020204" pitchFamily="34" charset="0"/>
              <a:buChar char="•"/>
            </a:pPr>
            <a:r>
              <a:rPr lang="en-US" sz="2500" dirty="0"/>
              <a:t>Efficiënt migratiemanagement in een internationale context</a:t>
            </a:r>
          </a:p>
        </p:txBody>
      </p:sp>
      <p:pic>
        <p:nvPicPr>
          <p:cNvPr id="8" name="Picture 7">
            <a:extLst>
              <a:ext uri="{FF2B5EF4-FFF2-40B4-BE49-F238E27FC236}">
                <a16:creationId xmlns:a16="http://schemas.microsoft.com/office/drawing/2014/main" id="{D064B7FC-62B2-59DF-0CEC-3C4C20D0A75F}"/>
              </a:ext>
            </a:extLst>
          </p:cNvPr>
          <p:cNvPicPr>
            <a:picLocks noChangeAspect="1"/>
          </p:cNvPicPr>
          <p:nvPr/>
        </p:nvPicPr>
        <p:blipFill>
          <a:blip r:embed="rId2"/>
          <a:stretch>
            <a:fillRect/>
          </a:stretch>
        </p:blipFill>
        <p:spPr>
          <a:xfrm>
            <a:off x="6207336" y="702881"/>
            <a:ext cx="5603664" cy="5689000"/>
          </a:xfrm>
          <a:prstGeom prst="rect">
            <a:avLst/>
          </a:prstGeom>
          <a:noFill/>
        </p:spPr>
      </p:pic>
    </p:spTree>
    <p:extLst>
      <p:ext uri="{BB962C8B-B14F-4D97-AF65-F5344CB8AC3E}">
        <p14:creationId xmlns:p14="http://schemas.microsoft.com/office/powerpoint/2010/main" val="3908535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E817B-0736-5467-E36B-67E051263CA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8FF7A5-8746-9E89-36A3-EF92725A46D4}"/>
              </a:ext>
            </a:extLst>
          </p:cNvPr>
          <p:cNvSpPr>
            <a:spLocks noGrp="1"/>
          </p:cNvSpPr>
          <p:nvPr>
            <p:ph type="title"/>
          </p:nvPr>
        </p:nvSpPr>
        <p:spPr>
          <a:xfrm>
            <a:off x="404149" y="-97200"/>
            <a:ext cx="7969370" cy="1325563"/>
          </a:xfrm>
        </p:spPr>
        <p:txBody>
          <a:bodyPr>
            <a:normAutofit/>
          </a:bodyPr>
          <a:lstStyle/>
          <a:p>
            <a:r>
              <a:rPr lang="nl-BE" sz="3200" dirty="0"/>
              <a:t>Architectuur van het Pact</a:t>
            </a:r>
          </a:p>
        </p:txBody>
      </p:sp>
      <p:sp>
        <p:nvSpPr>
          <p:cNvPr id="5" name="Rechthoek 1">
            <a:extLst>
              <a:ext uri="{FF2B5EF4-FFF2-40B4-BE49-F238E27FC236}">
                <a16:creationId xmlns:a16="http://schemas.microsoft.com/office/drawing/2014/main" id="{5989D4C3-F528-2341-8115-3A0753661356}"/>
              </a:ext>
            </a:extLst>
          </p:cNvPr>
          <p:cNvSpPr/>
          <p:nvPr/>
        </p:nvSpPr>
        <p:spPr>
          <a:xfrm>
            <a:off x="1940814" y="1033797"/>
            <a:ext cx="8310372" cy="650176"/>
          </a:xfrm>
          <a:prstGeom prst="rect">
            <a:avLst/>
          </a:prstGeom>
          <a:solidFill>
            <a:schemeClr val="bg1"/>
          </a:solidFill>
          <a:ln>
            <a:solidFill>
              <a:srgbClr val="F957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dirty="0">
                <a:solidFill>
                  <a:sysClr val="windowText" lastClr="000000"/>
                </a:solidFill>
              </a:rPr>
              <a:t>Screening Verordening: </a:t>
            </a:r>
            <a:r>
              <a:rPr lang="nl-BE" dirty="0">
                <a:solidFill>
                  <a:sysClr val="windowText" lastClr="000000"/>
                </a:solidFill>
              </a:rPr>
              <a:t>introduceert een nieuwe screeningprocedure aan de buitengrenzen van de EU en op het grondgebied van de lidstaten</a:t>
            </a:r>
            <a:endParaRPr lang="nl-BE" b="1" dirty="0">
              <a:solidFill>
                <a:sysClr val="windowText" lastClr="000000"/>
              </a:solidFill>
            </a:endParaRPr>
          </a:p>
        </p:txBody>
      </p:sp>
      <p:sp>
        <p:nvSpPr>
          <p:cNvPr id="6" name="Rechthoek 3">
            <a:extLst>
              <a:ext uri="{FF2B5EF4-FFF2-40B4-BE49-F238E27FC236}">
                <a16:creationId xmlns:a16="http://schemas.microsoft.com/office/drawing/2014/main" id="{080C5914-DEB4-317B-D377-B66C007A8075}"/>
              </a:ext>
            </a:extLst>
          </p:cNvPr>
          <p:cNvSpPr/>
          <p:nvPr/>
        </p:nvSpPr>
        <p:spPr>
          <a:xfrm>
            <a:off x="6156198" y="1796941"/>
            <a:ext cx="4094988" cy="1675257"/>
          </a:xfrm>
          <a:prstGeom prst="rect">
            <a:avLst/>
          </a:prstGeom>
          <a:solidFill>
            <a:schemeClr val="bg1"/>
          </a:solidFill>
          <a:ln>
            <a:solidFill>
              <a:srgbClr val="F957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dirty="0">
                <a:solidFill>
                  <a:sysClr val="windowText" lastClr="000000"/>
                </a:solidFill>
              </a:rPr>
              <a:t>Asiel en Migratie Management Verordening: </a:t>
            </a:r>
            <a:r>
              <a:rPr lang="nl-BE" altLang="nl-BE" dirty="0">
                <a:solidFill>
                  <a:sysClr val="windowText" lastClr="000000"/>
                </a:solidFill>
              </a:rPr>
              <a:t>Handhaaft Dublin en introduceert solidariteitsmaatregelen tussen lidstaten</a:t>
            </a:r>
          </a:p>
          <a:p>
            <a:pPr algn="ctr"/>
            <a:r>
              <a:rPr lang="nl-BE" dirty="0">
                <a:solidFill>
                  <a:sysClr val="windowText" lastClr="000000"/>
                </a:solidFill>
              </a:rPr>
              <a:t> </a:t>
            </a:r>
          </a:p>
        </p:txBody>
      </p:sp>
      <p:sp>
        <p:nvSpPr>
          <p:cNvPr id="7" name="Rechthoek 6">
            <a:extLst>
              <a:ext uri="{FF2B5EF4-FFF2-40B4-BE49-F238E27FC236}">
                <a16:creationId xmlns:a16="http://schemas.microsoft.com/office/drawing/2014/main" id="{EC185FDB-30C5-1D70-3E53-0B1DE9BEDFE0}"/>
              </a:ext>
            </a:extLst>
          </p:cNvPr>
          <p:cNvSpPr/>
          <p:nvPr/>
        </p:nvSpPr>
        <p:spPr>
          <a:xfrm>
            <a:off x="1940814" y="1802466"/>
            <a:ext cx="4012692" cy="1669732"/>
          </a:xfrm>
          <a:prstGeom prst="rect">
            <a:avLst/>
          </a:prstGeom>
          <a:solidFill>
            <a:schemeClr val="bg1"/>
          </a:solidFill>
          <a:ln>
            <a:solidFill>
              <a:srgbClr val="F957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dirty="0">
                <a:solidFill>
                  <a:sysClr val="windowText" lastClr="000000"/>
                </a:solidFill>
              </a:rPr>
              <a:t>Procedures Verordening: </a:t>
            </a:r>
            <a:r>
              <a:rPr lang="nl-BE" dirty="0">
                <a:solidFill>
                  <a:sysClr val="windowText" lastClr="000000"/>
                </a:solidFill>
              </a:rPr>
              <a:t>introduceert het concept van verplichte grensprocedure en uitgebreid gebruik van veilige derde landen</a:t>
            </a:r>
          </a:p>
          <a:p>
            <a:pPr algn="ctr"/>
            <a:r>
              <a:rPr lang="nl-BE" b="1" dirty="0">
                <a:solidFill>
                  <a:sysClr val="windowText" lastClr="000000"/>
                </a:solidFill>
              </a:rPr>
              <a:t> </a:t>
            </a:r>
            <a:endParaRPr lang="nl-BE" dirty="0">
              <a:solidFill>
                <a:sysClr val="windowText" lastClr="000000"/>
              </a:solidFill>
            </a:endParaRPr>
          </a:p>
        </p:txBody>
      </p:sp>
      <p:sp>
        <p:nvSpPr>
          <p:cNvPr id="10" name="Rechthoek 7">
            <a:extLst>
              <a:ext uri="{FF2B5EF4-FFF2-40B4-BE49-F238E27FC236}">
                <a16:creationId xmlns:a16="http://schemas.microsoft.com/office/drawing/2014/main" id="{074CDE08-FD9E-316D-9D1E-1081C3AB5D47}"/>
              </a:ext>
            </a:extLst>
          </p:cNvPr>
          <p:cNvSpPr/>
          <p:nvPr/>
        </p:nvSpPr>
        <p:spPr>
          <a:xfrm>
            <a:off x="1940814" y="3581749"/>
            <a:ext cx="8310372" cy="650176"/>
          </a:xfrm>
          <a:prstGeom prst="rect">
            <a:avLst/>
          </a:prstGeom>
          <a:solidFill>
            <a:schemeClr val="bg1"/>
          </a:solidFill>
          <a:ln>
            <a:solidFill>
              <a:srgbClr val="F957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b="1" dirty="0">
              <a:solidFill>
                <a:sysClr val="windowText" lastClr="000000"/>
              </a:solidFill>
            </a:endParaRPr>
          </a:p>
          <a:p>
            <a:pPr algn="ctr"/>
            <a:r>
              <a:rPr lang="nl-BE" b="1" dirty="0">
                <a:solidFill>
                  <a:sysClr val="windowText" lastClr="000000"/>
                </a:solidFill>
              </a:rPr>
              <a:t>Opvang Richtlijn: </a:t>
            </a:r>
            <a:r>
              <a:rPr lang="nl-BE" altLang="nl-BE" dirty="0">
                <a:solidFill>
                  <a:sysClr val="windowText" lastClr="000000"/>
                </a:solidFill>
              </a:rPr>
              <a:t>definieert verschillende rechten in meer detail, maar beperkt de toegang tot deze rechten voor bepaalde groepen. </a:t>
            </a:r>
          </a:p>
          <a:p>
            <a:pPr algn="ctr"/>
            <a:r>
              <a:rPr lang="nl-BE" b="1" dirty="0">
                <a:solidFill>
                  <a:sysClr val="windowText" lastClr="000000"/>
                </a:solidFill>
              </a:rPr>
              <a:t> </a:t>
            </a:r>
          </a:p>
        </p:txBody>
      </p:sp>
      <p:sp>
        <p:nvSpPr>
          <p:cNvPr id="11" name="Rechthoek 8">
            <a:extLst>
              <a:ext uri="{FF2B5EF4-FFF2-40B4-BE49-F238E27FC236}">
                <a16:creationId xmlns:a16="http://schemas.microsoft.com/office/drawing/2014/main" id="{6E59793E-504F-1712-260D-950BD90D06AB}"/>
              </a:ext>
            </a:extLst>
          </p:cNvPr>
          <p:cNvSpPr/>
          <p:nvPr/>
        </p:nvSpPr>
        <p:spPr>
          <a:xfrm>
            <a:off x="1940814" y="4341476"/>
            <a:ext cx="4113276" cy="1460343"/>
          </a:xfrm>
          <a:prstGeom prst="rect">
            <a:avLst/>
          </a:prstGeom>
          <a:solidFill>
            <a:schemeClr val="bg1"/>
          </a:solidFill>
          <a:ln>
            <a:solidFill>
              <a:srgbClr val="F957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b="1" dirty="0">
              <a:solidFill>
                <a:sysClr val="windowText" lastClr="000000"/>
              </a:solidFill>
            </a:endParaRPr>
          </a:p>
          <a:p>
            <a:pPr algn="ctr"/>
            <a:r>
              <a:rPr lang="nl-BE" b="1" dirty="0">
                <a:solidFill>
                  <a:sysClr val="windowText" lastClr="000000"/>
                </a:solidFill>
              </a:rPr>
              <a:t>Kwalificaties Verordening : </a:t>
            </a:r>
            <a:r>
              <a:rPr lang="nl-BE" altLang="nl-BE" dirty="0">
                <a:solidFill>
                  <a:sysClr val="windowText" lastClr="000000"/>
                </a:solidFill>
              </a:rPr>
              <a:t>De ‘oudste’ overeenkomst van het pact beschrijft wie in aanmerking komt als vluchteling of houder van subsidiaire bescherming.</a:t>
            </a:r>
          </a:p>
          <a:p>
            <a:pPr algn="ctr"/>
            <a:r>
              <a:rPr lang="nl-BE" b="1" dirty="0">
                <a:solidFill>
                  <a:sysClr val="windowText" lastClr="000000"/>
                </a:solidFill>
              </a:rPr>
              <a:t> </a:t>
            </a:r>
          </a:p>
        </p:txBody>
      </p:sp>
      <p:sp>
        <p:nvSpPr>
          <p:cNvPr id="12" name="Rechthoek 9">
            <a:extLst>
              <a:ext uri="{FF2B5EF4-FFF2-40B4-BE49-F238E27FC236}">
                <a16:creationId xmlns:a16="http://schemas.microsoft.com/office/drawing/2014/main" id="{0CC35E24-78CC-93B9-5497-CFB3E313F8ED}"/>
              </a:ext>
            </a:extLst>
          </p:cNvPr>
          <p:cNvSpPr/>
          <p:nvPr/>
        </p:nvSpPr>
        <p:spPr>
          <a:xfrm>
            <a:off x="6156198" y="4341477"/>
            <a:ext cx="4094988" cy="1460343"/>
          </a:xfrm>
          <a:prstGeom prst="rect">
            <a:avLst/>
          </a:prstGeom>
          <a:solidFill>
            <a:schemeClr val="bg1"/>
          </a:solidFill>
          <a:ln>
            <a:solidFill>
              <a:srgbClr val="F957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dirty="0">
                <a:solidFill>
                  <a:sysClr val="windowText" lastClr="000000"/>
                </a:solidFill>
              </a:rPr>
              <a:t>Return and Border Procedures Verordening : </a:t>
            </a:r>
            <a:r>
              <a:rPr lang="nl-BE" altLang="nl-BE" dirty="0">
                <a:solidFill>
                  <a:sysClr val="windowText" lastClr="000000"/>
                </a:solidFill>
              </a:rPr>
              <a:t>introduceert terugkeerprocedures na grensprocedure </a:t>
            </a:r>
          </a:p>
          <a:p>
            <a:pPr algn="ctr"/>
            <a:endParaRPr lang="nl-BE" b="1" dirty="0">
              <a:solidFill>
                <a:sysClr val="windowText" lastClr="000000"/>
              </a:solidFill>
            </a:endParaRPr>
          </a:p>
        </p:txBody>
      </p:sp>
      <p:sp>
        <p:nvSpPr>
          <p:cNvPr id="13" name="Rechthoek 10">
            <a:extLst>
              <a:ext uri="{FF2B5EF4-FFF2-40B4-BE49-F238E27FC236}">
                <a16:creationId xmlns:a16="http://schemas.microsoft.com/office/drawing/2014/main" id="{27789DAF-5AED-5588-52D8-1BCC0112AC8F}"/>
              </a:ext>
            </a:extLst>
          </p:cNvPr>
          <p:cNvSpPr/>
          <p:nvPr/>
        </p:nvSpPr>
        <p:spPr>
          <a:xfrm>
            <a:off x="10537826" y="1028333"/>
            <a:ext cx="1487355" cy="4768024"/>
          </a:xfrm>
          <a:prstGeom prst="rect">
            <a:avLst/>
          </a:prstGeom>
          <a:solidFill>
            <a:srgbClr val="C00000"/>
          </a:solidFill>
          <a:ln>
            <a:solidFill>
              <a:srgbClr val="F957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dirty="0"/>
              <a:t>Crisis &amp; Force Majeure Verordening: </a:t>
            </a:r>
            <a:r>
              <a:rPr lang="nl-BE" dirty="0"/>
              <a:t>geeft lidstaten mogelijkheid om af te wijken van dit systeem in situaties van crisis en/of force majeure</a:t>
            </a:r>
            <a:endParaRPr lang="nl-BE" b="1" dirty="0"/>
          </a:p>
        </p:txBody>
      </p:sp>
      <p:sp>
        <p:nvSpPr>
          <p:cNvPr id="14" name="Rechthoek 11">
            <a:extLst>
              <a:ext uri="{FF2B5EF4-FFF2-40B4-BE49-F238E27FC236}">
                <a16:creationId xmlns:a16="http://schemas.microsoft.com/office/drawing/2014/main" id="{669518E1-DEDD-D1DE-01A2-3A8C69DE9AB3}"/>
              </a:ext>
            </a:extLst>
          </p:cNvPr>
          <p:cNvSpPr/>
          <p:nvPr/>
        </p:nvSpPr>
        <p:spPr>
          <a:xfrm>
            <a:off x="292905" y="1028333"/>
            <a:ext cx="1423851" cy="4702710"/>
          </a:xfrm>
          <a:prstGeom prst="rect">
            <a:avLst/>
          </a:prstGeom>
          <a:solidFill>
            <a:schemeClr val="bg1"/>
          </a:solidFill>
          <a:ln>
            <a:solidFill>
              <a:srgbClr val="F957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dirty="0">
                <a:solidFill>
                  <a:sysClr val="windowText" lastClr="000000"/>
                </a:solidFill>
              </a:rPr>
              <a:t>Eurodac Verordening: </a:t>
            </a:r>
            <a:r>
              <a:rPr lang="nl-BE" dirty="0">
                <a:solidFill>
                  <a:sysClr val="windowText" lastClr="000000"/>
                </a:solidFill>
              </a:rPr>
              <a:t>meer verzameling van data, van meer personen voor een langere periode</a:t>
            </a:r>
            <a:endParaRPr lang="nl-BE" b="1" dirty="0">
              <a:solidFill>
                <a:sysClr val="windowText" lastClr="000000"/>
              </a:solidFill>
            </a:endParaRPr>
          </a:p>
        </p:txBody>
      </p:sp>
    </p:spTree>
    <p:extLst>
      <p:ext uri="{BB962C8B-B14F-4D97-AF65-F5344CB8AC3E}">
        <p14:creationId xmlns:p14="http://schemas.microsoft.com/office/powerpoint/2010/main" val="1538133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09ED7-F6E5-30E9-FB53-C8978D3FFD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76BB81E-E3CC-A1B6-DBBA-5BC686C488B6}"/>
              </a:ext>
            </a:extLst>
          </p:cNvPr>
          <p:cNvSpPr>
            <a:spLocks noGrp="1"/>
          </p:cNvSpPr>
          <p:nvPr>
            <p:ph type="title"/>
          </p:nvPr>
        </p:nvSpPr>
        <p:spPr>
          <a:xfrm>
            <a:off x="404149" y="-97200"/>
            <a:ext cx="7969370" cy="1325563"/>
          </a:xfrm>
        </p:spPr>
        <p:txBody>
          <a:bodyPr>
            <a:normAutofit/>
          </a:bodyPr>
          <a:lstStyle/>
          <a:p>
            <a:r>
              <a:rPr lang="nl-BE" sz="3200" dirty="0"/>
              <a:t>Architectuur van het Pact</a:t>
            </a:r>
          </a:p>
        </p:txBody>
      </p:sp>
      <p:sp>
        <p:nvSpPr>
          <p:cNvPr id="2" name="Content Placeholder 3">
            <a:extLst>
              <a:ext uri="{FF2B5EF4-FFF2-40B4-BE49-F238E27FC236}">
                <a16:creationId xmlns:a16="http://schemas.microsoft.com/office/drawing/2014/main" id="{420251F4-3C86-4AA8-B747-9A959F7B7F3C}"/>
              </a:ext>
            </a:extLst>
          </p:cNvPr>
          <p:cNvSpPr>
            <a:spLocks noGrp="1"/>
          </p:cNvSpPr>
          <p:nvPr>
            <p:ph idx="1"/>
          </p:nvPr>
        </p:nvSpPr>
        <p:spPr>
          <a:xfrm>
            <a:off x="418378" y="1043798"/>
            <a:ext cx="11573925" cy="4539176"/>
          </a:xfrm>
        </p:spPr>
        <p:txBody>
          <a:bodyPr>
            <a:noAutofit/>
          </a:bodyPr>
          <a:lstStyle/>
          <a:p>
            <a:pPr marL="0" indent="0">
              <a:buNone/>
            </a:pPr>
            <a:r>
              <a:rPr lang="nl-BE" sz="2000" b="1" dirty="0">
                <a:latin typeface="+mn-lt"/>
              </a:rPr>
              <a:t>Wat blijf hetzelfde?</a:t>
            </a:r>
            <a:r>
              <a:rPr lang="nl-BE" sz="2000" dirty="0">
                <a:latin typeface="+mn-lt"/>
              </a:rPr>
              <a:t> </a:t>
            </a:r>
          </a:p>
          <a:p>
            <a:r>
              <a:rPr lang="nl-BE" sz="2000" dirty="0">
                <a:latin typeface="+mn-lt"/>
              </a:rPr>
              <a:t>Dublin logica blijft behouden</a:t>
            </a:r>
          </a:p>
          <a:p>
            <a:r>
              <a:rPr lang="nl-BE" sz="2000" dirty="0">
                <a:latin typeface="+mn-lt"/>
              </a:rPr>
              <a:t>Kern van asielprocedure en opvang ongewijzigd</a:t>
            </a:r>
          </a:p>
          <a:p>
            <a:r>
              <a:rPr lang="nl-BE" sz="2000" dirty="0">
                <a:latin typeface="+mn-lt"/>
              </a:rPr>
              <a:t>Screening en asielgrensprocedure zijn in België verderzetting van procedures aan de grens (= Zaventem)</a:t>
            </a:r>
          </a:p>
          <a:p>
            <a:pPr marL="0" indent="0">
              <a:buNone/>
            </a:pPr>
            <a:r>
              <a:rPr lang="nl-BE" sz="2000" b="1" dirty="0">
                <a:latin typeface="+mn-lt"/>
              </a:rPr>
              <a:t>Wat is nieuw? </a:t>
            </a:r>
          </a:p>
          <a:p>
            <a:r>
              <a:rPr lang="nl-BE" sz="2000" dirty="0">
                <a:latin typeface="+mn-lt"/>
              </a:rPr>
              <a:t>Verordeningen in plaats van Richtlijnen, verminderen ruimte voor interpretatie</a:t>
            </a:r>
          </a:p>
          <a:p>
            <a:r>
              <a:rPr lang="nl-BE" sz="2000" dirty="0">
                <a:latin typeface="+mn-lt"/>
              </a:rPr>
              <a:t>Asylum </a:t>
            </a:r>
            <a:r>
              <a:rPr lang="nl-BE" sz="2000" dirty="0" err="1">
                <a:latin typeface="+mn-lt"/>
              </a:rPr>
              <a:t>and</a:t>
            </a:r>
            <a:r>
              <a:rPr lang="nl-BE" sz="2000" dirty="0">
                <a:latin typeface="+mn-lt"/>
              </a:rPr>
              <a:t> Migration Management met solidariteitscyclus, als compensatie voor verantwoordelijkheden onder Dublin</a:t>
            </a:r>
          </a:p>
          <a:p>
            <a:r>
              <a:rPr lang="nl-BE" sz="2000" dirty="0">
                <a:latin typeface="+mn-lt"/>
              </a:rPr>
              <a:t>Screening op het grondgebied </a:t>
            </a:r>
          </a:p>
          <a:p>
            <a:r>
              <a:rPr lang="nl-BE" sz="2000" dirty="0">
                <a:latin typeface="+mn-lt"/>
              </a:rPr>
              <a:t>Verplichte asielgrensprocedures en screening aan de Europese buitengrenzen</a:t>
            </a:r>
          </a:p>
          <a:p>
            <a:r>
              <a:rPr lang="nl-BE" sz="2000" dirty="0">
                <a:latin typeface="+mn-lt"/>
              </a:rPr>
              <a:t>Verplichte versnelde procedures met erg korte termijnen</a:t>
            </a:r>
          </a:p>
          <a:p>
            <a:r>
              <a:rPr lang="nl-BE" sz="2000" dirty="0">
                <a:latin typeface="+mn-lt"/>
              </a:rPr>
              <a:t>Crisis en force majeure Verordening, introduceert uitzonderingen op de basisregels </a:t>
            </a:r>
          </a:p>
          <a:p>
            <a:endParaRPr lang="nl-BE" sz="2000" dirty="0">
              <a:latin typeface="+mn-lt"/>
            </a:endParaRPr>
          </a:p>
        </p:txBody>
      </p:sp>
    </p:spTree>
    <p:extLst>
      <p:ext uri="{BB962C8B-B14F-4D97-AF65-F5344CB8AC3E}">
        <p14:creationId xmlns:p14="http://schemas.microsoft.com/office/powerpoint/2010/main" val="632371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FC977-59B2-665F-6794-B67B71CA7A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97DEF1-6F00-1159-88C3-15CB6860D4CE}"/>
              </a:ext>
            </a:extLst>
          </p:cNvPr>
          <p:cNvSpPr>
            <a:spLocks noGrp="1"/>
          </p:cNvSpPr>
          <p:nvPr>
            <p:ph type="title"/>
          </p:nvPr>
        </p:nvSpPr>
        <p:spPr>
          <a:xfrm>
            <a:off x="380999" y="821929"/>
            <a:ext cx="10972799" cy="770153"/>
          </a:xfrm>
        </p:spPr>
        <p:txBody>
          <a:bodyPr anchor="ctr">
            <a:normAutofit/>
          </a:bodyPr>
          <a:lstStyle/>
          <a:p>
            <a:pPr>
              <a:lnSpc>
                <a:spcPct val="140000"/>
              </a:lnSpc>
            </a:pPr>
            <a:r>
              <a:rPr lang="nl-BE" sz="3400" dirty="0"/>
              <a:t>Ontwerpfouten van het Pact</a:t>
            </a:r>
          </a:p>
        </p:txBody>
      </p:sp>
      <p:graphicFrame>
        <p:nvGraphicFramePr>
          <p:cNvPr id="5" name="Content Placeholder 4">
            <a:extLst>
              <a:ext uri="{FF2B5EF4-FFF2-40B4-BE49-F238E27FC236}">
                <a16:creationId xmlns:a16="http://schemas.microsoft.com/office/drawing/2014/main" id="{56FD8F7B-C43A-D1F5-482C-BC40A661C332}"/>
              </a:ext>
            </a:extLst>
          </p:cNvPr>
          <p:cNvGraphicFramePr>
            <a:graphicFrameLocks noGrp="1"/>
          </p:cNvGraphicFramePr>
          <p:nvPr>
            <p:ph idx="1"/>
            <p:extLst>
              <p:ext uri="{D42A27DB-BD31-4B8C-83A1-F6EECF244321}">
                <p14:modId xmlns:p14="http://schemas.microsoft.com/office/powerpoint/2010/main" val="481782898"/>
              </p:ext>
            </p:extLst>
          </p:nvPr>
        </p:nvGraphicFramePr>
        <p:xfrm>
          <a:off x="-961664" y="1756387"/>
          <a:ext cx="10972800" cy="402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6396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Aptos Display"/>
        <a:ea typeface=""/>
        <a:cs typeface=""/>
      </a:majorFont>
      <a:minorFont>
        <a:latin typeface="Franklin Gothic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ec862c-c52e-4fbe-b66e-cad09dc82b51">
      <Terms xmlns="http://schemas.microsoft.com/office/infopath/2007/PartnerControls"/>
    </lcf76f155ced4ddcb4097134ff3c332f>
    <TaxCatchAll xmlns="07c01b22-1a1d-46cf-877e-8e5f50fa4f27" xsi:nil="true"/>
    <Keep_x0020_file xmlns="95ec862c-c52e-4fbe-b66e-cad09dc82b51">false</Keep_x0020_file>
    <SharedWithUsers xmlns="07c01b22-1a1d-46cf-877e-8e5f50fa4f27">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3570D42F0FA34ABCD6134F4B9667E4" ma:contentTypeVersion="16" ma:contentTypeDescription="Create a new document." ma:contentTypeScope="" ma:versionID="ad5b704e0a4ce3e49c05563c3ba24f54">
  <xsd:schema xmlns:xsd="http://www.w3.org/2001/XMLSchema" xmlns:xs="http://www.w3.org/2001/XMLSchema" xmlns:p="http://schemas.microsoft.com/office/2006/metadata/properties" xmlns:ns2="95ec862c-c52e-4fbe-b66e-cad09dc82b51" xmlns:ns3="07c01b22-1a1d-46cf-877e-8e5f50fa4f27" targetNamespace="http://schemas.microsoft.com/office/2006/metadata/properties" ma:root="true" ma:fieldsID="fb24792201c2b1dd8102027e84757cb2" ns2:_="" ns3:_="">
    <xsd:import namespace="95ec862c-c52e-4fbe-b66e-cad09dc82b51"/>
    <xsd:import namespace="07c01b22-1a1d-46cf-877e-8e5f50fa4f2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element ref="ns2:Keep_x0020_fi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ec862c-c52e-4fbe-b66e-cad09dc82b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fbd5f6b-0dab-4024-9201-9736532278e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Keep_x0020_file" ma:index="23" nillable="true" ma:displayName="Keep file" ma:default="0" ma:internalName="Keep_x0020_fil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7c01b22-1a1d-46cf-877e-8e5f50fa4f2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182def3-4113-43ad-9d5a-48109a5179b1}" ma:internalName="TaxCatchAll" ma:showField="CatchAllData" ma:web="07c01b22-1a1d-46cf-877e-8e5f50fa4f2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30497D-9B2F-4425-A6FA-AF45E18EDB73}">
  <ds:schemaRefs>
    <ds:schemaRef ds:uri="http://schemas.microsoft.com/sharepoint/v3/contenttype/forms"/>
  </ds:schemaRefs>
</ds:datastoreItem>
</file>

<file path=customXml/itemProps2.xml><?xml version="1.0" encoding="utf-8"?>
<ds:datastoreItem xmlns:ds="http://schemas.openxmlformats.org/officeDocument/2006/customXml" ds:itemID="{6570BE0C-9858-4B90-9471-0940BF9D4173}">
  <ds:schemaRefs>
    <ds:schemaRef ds:uri="07c01b22-1a1d-46cf-877e-8e5f50fa4f27"/>
    <ds:schemaRef ds:uri="95ec862c-c52e-4fbe-b66e-cad09dc82b5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C7F0C34-0E55-4B57-B551-06B068F27C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ec862c-c52e-4fbe-b66e-cad09dc82b51"/>
    <ds:schemaRef ds:uri="07c01b22-1a1d-46cf-877e-8e5f50fa4f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309</TotalTime>
  <Words>2062</Words>
  <Application>Microsoft Office PowerPoint</Application>
  <PresentationFormat>Widescreen</PresentationFormat>
  <Paragraphs>246</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Ledenupdate: het EU Migratiepact</vt:lpstr>
      <vt:lpstr>Inhoudstafel</vt:lpstr>
      <vt:lpstr>How did we get here?</vt:lpstr>
      <vt:lpstr>How did we get here?</vt:lpstr>
      <vt:lpstr>How did we get here?</vt:lpstr>
      <vt:lpstr>Architectuur van het Pact</vt:lpstr>
      <vt:lpstr>Architectuur van het Pact</vt:lpstr>
      <vt:lpstr>Architectuur van het Pact</vt:lpstr>
      <vt:lpstr>Ontwerpfouten van het Pact</vt:lpstr>
      <vt:lpstr>Ontwerpfouten van het Pact</vt:lpstr>
      <vt:lpstr>Grote verantwoordelijkheid voor lidstaten aan de grens met gebrekkige solidariteit in ruil</vt:lpstr>
      <vt:lpstr>Grote verantwoordelijkheid voor lidstaten aan de grens met gebrekkige solidariteit in ruil</vt:lpstr>
      <vt:lpstr>Grote verantwoordelijkheid voor lidstaten aan de grens met gebrekkige solidariteit in ruil</vt:lpstr>
      <vt:lpstr>Grote verantwoordelijkheid voor lidstaten aan de grens met gebrekkige solidariteit in ruil</vt:lpstr>
      <vt:lpstr>Ontwerpfouten van het Pact</vt:lpstr>
      <vt:lpstr>Massaal gebruik van detentie</vt:lpstr>
      <vt:lpstr>Ontwerpfouten van het Pact</vt:lpstr>
      <vt:lpstr>Kortere termijnen en vrijblijvende opvangrichtlijn in tijden van non-implementatie</vt:lpstr>
      <vt:lpstr>Kortere termijnen en vrijblijvende opvangrichtlijn in tijden van non-implementatie</vt:lpstr>
      <vt:lpstr>Ontwerpfouten van het Pact</vt:lpstr>
      <vt:lpstr>Toename van technische weigeringsbeslissingen  </vt:lpstr>
      <vt:lpstr>Toename van technische weigeringsbeslissingen  </vt:lpstr>
      <vt:lpstr>Toename van technische weigeringsbeslissingen  </vt:lpstr>
      <vt:lpstr>Wat brengt de toekomst</vt:lpstr>
      <vt:lpstr>Wat doet Vluchtelingenwerk?</vt:lpstr>
      <vt:lpstr>Wat doet Vluchtelingenwerk?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Lise Algoed</dc:creator>
  <cp:lastModifiedBy>Thomas Willekens</cp:lastModifiedBy>
  <cp:revision>6</cp:revision>
  <dcterms:created xsi:type="dcterms:W3CDTF">2025-03-19T15:25:27Z</dcterms:created>
  <dcterms:modified xsi:type="dcterms:W3CDTF">2026-07-03T12:35:44Z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_ExtendedDescription">
    <vt:lpwstr/>
  </property>
  <property fmtid="{D5CDD505-2E9C-101B-9397-08002B2CF9AE}" pid="4" name="_activity">
    <vt:lpwstr>{"FileActivityType":"9","FileActivityTimeStamp":"2025-03-24T15:03:18.887Z","FileActivityUsersOnPage":[{"DisplayName":"Lise Algoed","Id":"lise@vluchtelingenwerk.be"},{"DisplayName":"Tine Claus","Id":"tine@vluchtelingenwerk.be"}],"FileActivityNavigationId":null}</vt:lpwstr>
  </property>
  <property fmtid="{D5CDD505-2E9C-101B-9397-08002B2CF9AE}" pid="5" name="TriggerFlowInfo">
    <vt:lpwstr/>
  </property>
  <property fmtid="{D5CDD505-2E9C-101B-9397-08002B2CF9AE}" pid="6" name="MediaServiceImageTags">
    <vt:lpwstr/>
  </property>
  <property fmtid="{D5CDD505-2E9C-101B-9397-08002B2CF9AE}" pid="7" name="Order">
    <vt:lpwstr>2595200.00000000</vt:lpwstr>
  </property>
  <property fmtid="{D5CDD505-2E9C-101B-9397-08002B2CF9AE}" pid="8" name="xd_ProgID">
    <vt:lpwstr/>
  </property>
  <property fmtid="{D5CDD505-2E9C-101B-9397-08002B2CF9AE}" pid="9" name="TemplateUrl">
    <vt:lpwstr/>
  </property>
  <property fmtid="{D5CDD505-2E9C-101B-9397-08002B2CF9AE}" pid="10" name="xd_Signature">
    <vt:lpwstr/>
  </property>
  <property fmtid="{D5CDD505-2E9C-101B-9397-08002B2CF9AE}" pid="11" name="TaxCatchAll">
    <vt:lpwstr/>
  </property>
  <property fmtid="{D5CDD505-2E9C-101B-9397-08002B2CF9AE}" pid="12" name="lcf76f155ced4ddcb4097134ff3c332f">
    <vt:lpwstr/>
  </property>
  <property fmtid="{D5CDD505-2E9C-101B-9397-08002B2CF9AE}" pid="13" name="ContentTypeId">
    <vt:lpwstr>0x0101005B3570D42F0FA34ABCD6134F4B9667E4</vt:lpwstr>
  </property>
</Properties>
</file>