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authors.xml" ContentType="application/vnd.ms-powerpoint.authors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7" r:id="rId2"/>
    <p:sldId id="269" r:id="rId3"/>
    <p:sldId id="270" r:id="rId4"/>
    <p:sldId id="326" r:id="rId5"/>
    <p:sldId id="330" r:id="rId6"/>
    <p:sldId id="289" r:id="rId7"/>
    <p:sldId id="325" r:id="rId8"/>
    <p:sldId id="327" r:id="rId9"/>
    <p:sldId id="329" r:id="rId10"/>
    <p:sldId id="328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4D7731A-8468-F52F-3E33-04690196EFE3}" name="Klaver, E.S. - BD/DP&amp;O" initials="E.S.K" userId="Klaver, E.S. - BD/DP&amp;O" providerId="None"/>
  <p188:author id="{4F049FB3-2708-E3A9-15D6-6781B09DCD2F}" name="Pul MSc, É.A.J. van - BD/DGM/PDOEK/Beleid" initials="Év" userId="S::e.a.j.van.pul@minjenv.nl::e60f47e9-af51-4cb4-b5e7-d88fcec90c3c" providerId="AD"/>
  <p188:author id="{8994CACF-9CF6-13EB-B069-C234D27CC6D2}" name="Leussink, L. - BD/DGM/PDOEK" initials="LL" userId="S::l.leussink@minjenv.nl::cbb9e27b-098b-42c2-94ac-b57ccc4a8a9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754" autoAdjust="0"/>
  </p:normalViewPr>
  <p:slideViewPr>
    <p:cSldViewPr snapToGrid="0">
      <p:cViewPr varScale="1">
        <p:scale>
          <a:sx n="92" d="100"/>
          <a:sy n="92" d="100"/>
        </p:scale>
        <p:origin x="25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128AE-9A88-4DFB-B928-E071510E1C3C}" type="datetimeFigureOut">
              <a:rPr lang="nl-NL" smtClean="0"/>
              <a:t>16-4-2026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1251E3-0C75-430F-ACBE-8ACB85C37AB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5125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1251E3-0C75-430F-ACBE-8ACB85C37ABC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7721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1BB3F-5464-D3C0-05CA-F98245ED98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88FFB53B-4CD1-ACCF-5443-E3D59C851D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D137FB7B-B044-8D4F-2A19-9358CDF0E5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66EBDBB-3A2D-C5B0-43BF-4916509398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1251E3-0C75-430F-ACBE-8ACB85C37ABC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32926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FFA56B-1F56-7802-8EE7-AE95029561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E615DB5C-DA5B-5717-2262-0AF23FB463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5B48011B-22D7-6C84-3FCB-2893D44F21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109D6C8-79EC-A454-003A-9F9E283798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1251E3-0C75-430F-ACBE-8ACB85C37ABC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2292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554588" y="1882800"/>
            <a:ext cx="5004000" cy="2336400"/>
          </a:xfrm>
        </p:spPr>
        <p:txBody>
          <a:bodyPr tIns="90000" bIns="90000" anchor="t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554588" y="4215600"/>
            <a:ext cx="5004000" cy="133920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  <p:sp>
        <p:nvSpPr>
          <p:cNvPr id="9" name="Tijdelijke aanduiding voor dianummer 10"/>
          <p:cNvSpPr>
            <a:spLocks noGrp="1"/>
          </p:cNvSpPr>
          <p:nvPr>
            <p:ph type="sldNum" sz="quarter" idx="12"/>
          </p:nvPr>
        </p:nvSpPr>
        <p:spPr>
          <a:xfrm>
            <a:off x="6553199" y="6221413"/>
            <a:ext cx="5005389" cy="3220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0" name="Afbeelding 6">
            <a:extLst>
              <a:ext uri="{FF2B5EF4-FFF2-40B4-BE49-F238E27FC236}">
                <a16:creationId xmlns:a16="http://schemas.microsoft.com/office/drawing/2014/main" id="{414EF9ED-BADD-456D-572E-9A48847170A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037"/>
          <a:stretch/>
        </p:blipFill>
        <p:spPr>
          <a:xfrm>
            <a:off x="2" y="0"/>
            <a:ext cx="6457306" cy="1682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0964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3636">
          <p15:clr>
            <a:srgbClr val="FBAE40"/>
          </p15:clr>
        </p15:guide>
        <p15:guide id="2" pos="4044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 numCol="2" spcCol="468000"/>
          <a:lstStyle/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31086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4" name="Tijdelijke aanduiding voor dianumm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592889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jdelijke aanduiding voor dianumm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396097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3999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sz="quarter" idx="13" hasCustomPrompt="1"/>
          </p:nvPr>
        </p:nvSpPr>
        <p:spPr>
          <a:xfrm>
            <a:off x="6554588" y="1052513"/>
            <a:ext cx="5004000" cy="51689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35000" y="1052513"/>
            <a:ext cx="5003800" cy="94804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975698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4024800"/>
          </a:xfrm>
        </p:spPr>
        <p:txBody>
          <a:bodyPr anchor="t" anchorCtr="0">
            <a:normAutofit/>
          </a:bodyPr>
          <a:lstStyle>
            <a:lvl1pPr algn="l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5"/>
            <a:ext cx="5461000" cy="1144098"/>
          </a:xfrm>
        </p:spPr>
        <p:txBody>
          <a:bodyPr lIns="162000" tIns="90000" rIns="90000">
            <a:normAutofit/>
          </a:bodyPr>
          <a:lstStyle>
            <a:lvl1pPr marL="0" indent="0" algn="l">
              <a:buNone/>
              <a:defRPr sz="24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791335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4024800"/>
          </a:xfrm>
        </p:spPr>
        <p:txBody>
          <a:bodyPr anchor="t" anchorCtr="0">
            <a:normAutofit/>
          </a:bodyPr>
          <a:lstStyle>
            <a:lvl1pPr algn="l">
              <a:defRPr sz="8000" b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4"/>
            <a:ext cx="5461000" cy="1144099"/>
          </a:xfrm>
        </p:spPr>
        <p:txBody>
          <a:bodyPr lIns="162000" tIns="90000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296660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orient="horz" pos="2659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-1588"/>
            <a:ext cx="6096000" cy="68595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 algn="l">
              <a:buFont typeface="Arial" charset="0"/>
              <a:buNone/>
            </a:pPr>
            <a:endParaRPr lang="nl-NL" sz="1000">
              <a:solidFill>
                <a:schemeClr val="bg1"/>
              </a:solidFill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5000" y="2636838"/>
            <a:ext cx="5003799" cy="1584324"/>
          </a:xfrm>
        </p:spPr>
        <p:txBody>
          <a:bodyPr anchor="t" anchorCtr="0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6554588" y="1066800"/>
            <a:ext cx="5004000" cy="5154613"/>
          </a:xfrm>
        </p:spPr>
        <p:txBody>
          <a:bodyPr anchor="ctr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0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  <p:sp>
        <p:nvSpPr>
          <p:cNvPr id="17" name="Tijdelijke aanduiding voor dianummer 14"/>
          <p:cNvSpPr>
            <a:spLocks noGrp="1"/>
          </p:cNvSpPr>
          <p:nvPr>
            <p:ph type="sldNum" sz="quarter" idx="25"/>
          </p:nvPr>
        </p:nvSpPr>
        <p:spPr>
          <a:xfrm>
            <a:off x="6553199" y="6221413"/>
            <a:ext cx="5005389" cy="3220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2" name="Afbeelding 11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447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  <p15:guide id="3" pos="5609">
          <p15:clr>
            <a:srgbClr val="FBAE40"/>
          </p15:clr>
        </p15:guide>
        <p15:guide id="4" pos="5904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4999" y="2636839"/>
            <a:ext cx="5004000" cy="1584324"/>
          </a:xfrm>
        </p:spPr>
        <p:txBody>
          <a:bodyPr anchor="t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>
          <a:xfrm>
            <a:off x="6553199" y="1052513"/>
            <a:ext cx="5004000" cy="5168900"/>
          </a:xfrm>
        </p:spPr>
        <p:txBody>
          <a:bodyPr anchor="ctr" anchorCtr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1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  <p:pic>
        <p:nvPicPr>
          <p:cNvPr id="12" name="Afbeelding 11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856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4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5000" y="1052513"/>
            <a:ext cx="5003800" cy="94804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8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5288" y="-2381"/>
            <a:ext cx="6096712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  <a:gd name="connsiteX0" fmla="*/ 229950 w 6096712"/>
              <a:gd name="connsiteY0" fmla="*/ 0 h 6860381"/>
              <a:gd name="connsiteX1" fmla="*/ 6091950 w 6096712"/>
              <a:gd name="connsiteY1" fmla="*/ 0 h 6860381"/>
              <a:gd name="connsiteX2" fmla="*/ 6091950 w 6096712"/>
              <a:gd name="connsiteY2" fmla="*/ 2381 h 6860381"/>
              <a:gd name="connsiteX3" fmla="*/ 6096712 w 6096712"/>
              <a:gd name="connsiteY3" fmla="*/ 2381 h 6860381"/>
              <a:gd name="connsiteX4" fmla="*/ 6096712 w 6096712"/>
              <a:gd name="connsiteY4" fmla="*/ 6860381 h 6860381"/>
              <a:gd name="connsiteX5" fmla="*/ 6096711 w 6096712"/>
              <a:gd name="connsiteY5" fmla="*/ 6860381 h 6860381"/>
              <a:gd name="connsiteX6" fmla="*/ 3832937 w 6096712"/>
              <a:gd name="connsiteY6" fmla="*/ 6860381 h 6860381"/>
              <a:gd name="connsiteX7" fmla="*/ 232913 w 6096712"/>
              <a:gd name="connsiteY7" fmla="*/ 6860381 h 6860381"/>
              <a:gd name="connsiteX8" fmla="*/ 0 w 6096712"/>
              <a:gd name="connsiteY8" fmla="*/ 6860381 h 6860381"/>
              <a:gd name="connsiteX9" fmla="*/ 712 w 6096712"/>
              <a:gd name="connsiteY9" fmla="*/ 6626381 h 6860381"/>
              <a:gd name="connsiteX10" fmla="*/ 712 w 6096712"/>
              <a:gd name="connsiteY10" fmla="*/ 5488781 h 6860381"/>
              <a:gd name="connsiteX11" fmla="*/ 713 w 6096712"/>
              <a:gd name="connsiteY11" fmla="*/ 5488781 h 6860381"/>
              <a:gd name="connsiteX12" fmla="*/ 713 w 6096712"/>
              <a:gd name="connsiteY12" fmla="*/ 948531 h 6860381"/>
              <a:gd name="connsiteX13" fmla="*/ 713 w 6096712"/>
              <a:gd name="connsiteY13" fmla="*/ 711200 h 6860381"/>
              <a:gd name="connsiteX14" fmla="*/ 713 w 6096712"/>
              <a:gd name="connsiteY14" fmla="*/ 2381 h 6860381"/>
              <a:gd name="connsiteX15" fmla="*/ 714 w 6096712"/>
              <a:gd name="connsiteY15" fmla="*/ 2381 h 6860381"/>
              <a:gd name="connsiteX16" fmla="*/ 714 w 6096712"/>
              <a:gd name="connsiteY16" fmla="*/ 711994 h 6860381"/>
              <a:gd name="connsiteX17" fmla="*/ 234078 w 6096712"/>
              <a:gd name="connsiteY17" fmla="*/ 711994 h 6860381"/>
              <a:gd name="connsiteX18" fmla="*/ 234078 w 6096712"/>
              <a:gd name="connsiteY18" fmla="*/ 2381 h 6860381"/>
              <a:gd name="connsiteX19" fmla="*/ 229950 w 6096712"/>
              <a:gd name="connsiteY19" fmla="*/ 2381 h 6860381"/>
              <a:gd name="connsiteX20" fmla="*/ 229950 w 6096712"/>
              <a:gd name="connsiteY20" fmla="*/ 0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96712" h="6860381">
                <a:moveTo>
                  <a:pt x="229950" y="0"/>
                </a:moveTo>
                <a:lnTo>
                  <a:pt x="6091950" y="0"/>
                </a:lnTo>
                <a:lnTo>
                  <a:pt x="6091950" y="2381"/>
                </a:lnTo>
                <a:lnTo>
                  <a:pt x="6096712" y="2381"/>
                </a:lnTo>
                <a:lnTo>
                  <a:pt x="6096712" y="6860381"/>
                </a:lnTo>
                <a:lnTo>
                  <a:pt x="6096711" y="6860381"/>
                </a:lnTo>
                <a:lnTo>
                  <a:pt x="3832937" y="6860381"/>
                </a:lnTo>
                <a:lnTo>
                  <a:pt x="232913" y="6860381"/>
                </a:lnTo>
                <a:lnTo>
                  <a:pt x="0" y="6860381"/>
                </a:lnTo>
                <a:cubicBezTo>
                  <a:pt x="237" y="6782381"/>
                  <a:pt x="475" y="6704381"/>
                  <a:pt x="712" y="6626381"/>
                </a:cubicBezTo>
                <a:lnTo>
                  <a:pt x="712" y="5488781"/>
                </a:lnTo>
                <a:lnTo>
                  <a:pt x="713" y="5488781"/>
                </a:lnTo>
                <a:lnTo>
                  <a:pt x="713" y="948531"/>
                </a:lnTo>
                <a:lnTo>
                  <a:pt x="713" y="711200"/>
                </a:lnTo>
                <a:lnTo>
                  <a:pt x="713" y="2381"/>
                </a:lnTo>
                <a:lnTo>
                  <a:pt x="714" y="2381"/>
                </a:lnTo>
                <a:lnTo>
                  <a:pt x="714" y="711994"/>
                </a:lnTo>
                <a:lnTo>
                  <a:pt x="234078" y="711994"/>
                </a:lnTo>
                <a:lnTo>
                  <a:pt x="234078" y="2381"/>
                </a:lnTo>
                <a:lnTo>
                  <a:pt x="229950" y="2381"/>
                </a:lnTo>
                <a:lnTo>
                  <a:pt x="22995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0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25"/>
          </p:nvPr>
        </p:nvSpPr>
        <p:spPr>
          <a:xfrm>
            <a:off x="6553199" y="6221413"/>
            <a:ext cx="5005389" cy="3220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841436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kle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5"/>
          </p:nvPr>
        </p:nvSpPr>
        <p:spPr>
          <a:xfrm>
            <a:off x="635000" y="2289600"/>
            <a:ext cx="5005388" cy="3935413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6" y="1051200"/>
            <a:ext cx="5004594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3" name="Tijdelijke aanduiding voor dianummer 14"/>
          <p:cNvSpPr>
            <a:spLocks noGrp="1"/>
          </p:cNvSpPr>
          <p:nvPr>
            <p:ph type="sldNum" sz="quarter" idx="27"/>
          </p:nvPr>
        </p:nvSpPr>
        <p:spPr>
          <a:xfrm>
            <a:off x="6553199" y="6221413"/>
            <a:ext cx="5005389" cy="3220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  <p:sp>
        <p:nvSpPr>
          <p:cNvPr id="9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5288" y="-2381"/>
            <a:ext cx="6096712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  <a:gd name="connsiteX0" fmla="*/ 229950 w 6096712"/>
              <a:gd name="connsiteY0" fmla="*/ 0 h 6860381"/>
              <a:gd name="connsiteX1" fmla="*/ 6091950 w 6096712"/>
              <a:gd name="connsiteY1" fmla="*/ 0 h 6860381"/>
              <a:gd name="connsiteX2" fmla="*/ 6091950 w 6096712"/>
              <a:gd name="connsiteY2" fmla="*/ 2381 h 6860381"/>
              <a:gd name="connsiteX3" fmla="*/ 6096712 w 6096712"/>
              <a:gd name="connsiteY3" fmla="*/ 2381 h 6860381"/>
              <a:gd name="connsiteX4" fmla="*/ 6096712 w 6096712"/>
              <a:gd name="connsiteY4" fmla="*/ 6860381 h 6860381"/>
              <a:gd name="connsiteX5" fmla="*/ 6096711 w 6096712"/>
              <a:gd name="connsiteY5" fmla="*/ 6860381 h 6860381"/>
              <a:gd name="connsiteX6" fmla="*/ 3832937 w 6096712"/>
              <a:gd name="connsiteY6" fmla="*/ 6860381 h 6860381"/>
              <a:gd name="connsiteX7" fmla="*/ 232913 w 6096712"/>
              <a:gd name="connsiteY7" fmla="*/ 6860381 h 6860381"/>
              <a:gd name="connsiteX8" fmla="*/ 0 w 6096712"/>
              <a:gd name="connsiteY8" fmla="*/ 6860381 h 6860381"/>
              <a:gd name="connsiteX9" fmla="*/ 712 w 6096712"/>
              <a:gd name="connsiteY9" fmla="*/ 6626381 h 6860381"/>
              <a:gd name="connsiteX10" fmla="*/ 712 w 6096712"/>
              <a:gd name="connsiteY10" fmla="*/ 5488781 h 6860381"/>
              <a:gd name="connsiteX11" fmla="*/ 713 w 6096712"/>
              <a:gd name="connsiteY11" fmla="*/ 5488781 h 6860381"/>
              <a:gd name="connsiteX12" fmla="*/ 713 w 6096712"/>
              <a:gd name="connsiteY12" fmla="*/ 948531 h 6860381"/>
              <a:gd name="connsiteX13" fmla="*/ 713 w 6096712"/>
              <a:gd name="connsiteY13" fmla="*/ 711200 h 6860381"/>
              <a:gd name="connsiteX14" fmla="*/ 713 w 6096712"/>
              <a:gd name="connsiteY14" fmla="*/ 2381 h 6860381"/>
              <a:gd name="connsiteX15" fmla="*/ 714 w 6096712"/>
              <a:gd name="connsiteY15" fmla="*/ 2381 h 6860381"/>
              <a:gd name="connsiteX16" fmla="*/ 714 w 6096712"/>
              <a:gd name="connsiteY16" fmla="*/ 711994 h 6860381"/>
              <a:gd name="connsiteX17" fmla="*/ 234078 w 6096712"/>
              <a:gd name="connsiteY17" fmla="*/ 711994 h 6860381"/>
              <a:gd name="connsiteX18" fmla="*/ 234078 w 6096712"/>
              <a:gd name="connsiteY18" fmla="*/ 2381 h 6860381"/>
              <a:gd name="connsiteX19" fmla="*/ 229950 w 6096712"/>
              <a:gd name="connsiteY19" fmla="*/ 2381 h 6860381"/>
              <a:gd name="connsiteX20" fmla="*/ 229950 w 6096712"/>
              <a:gd name="connsiteY20" fmla="*/ 0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96712" h="6860381">
                <a:moveTo>
                  <a:pt x="229950" y="0"/>
                </a:moveTo>
                <a:lnTo>
                  <a:pt x="6091950" y="0"/>
                </a:lnTo>
                <a:lnTo>
                  <a:pt x="6091950" y="2381"/>
                </a:lnTo>
                <a:lnTo>
                  <a:pt x="6096712" y="2381"/>
                </a:lnTo>
                <a:lnTo>
                  <a:pt x="6096712" y="6860381"/>
                </a:lnTo>
                <a:lnTo>
                  <a:pt x="6096711" y="6860381"/>
                </a:lnTo>
                <a:lnTo>
                  <a:pt x="3832937" y="6860381"/>
                </a:lnTo>
                <a:lnTo>
                  <a:pt x="232913" y="6860381"/>
                </a:lnTo>
                <a:lnTo>
                  <a:pt x="0" y="6860381"/>
                </a:lnTo>
                <a:cubicBezTo>
                  <a:pt x="237" y="6782381"/>
                  <a:pt x="475" y="6704381"/>
                  <a:pt x="712" y="6626381"/>
                </a:cubicBezTo>
                <a:lnTo>
                  <a:pt x="712" y="5488781"/>
                </a:lnTo>
                <a:lnTo>
                  <a:pt x="713" y="5488781"/>
                </a:lnTo>
                <a:lnTo>
                  <a:pt x="713" y="948531"/>
                </a:lnTo>
                <a:lnTo>
                  <a:pt x="713" y="711200"/>
                </a:lnTo>
                <a:lnTo>
                  <a:pt x="713" y="2381"/>
                </a:lnTo>
                <a:lnTo>
                  <a:pt x="714" y="2381"/>
                </a:lnTo>
                <a:lnTo>
                  <a:pt x="714" y="711994"/>
                </a:lnTo>
                <a:lnTo>
                  <a:pt x="234078" y="711994"/>
                </a:lnTo>
                <a:lnTo>
                  <a:pt x="234078" y="2381"/>
                </a:lnTo>
                <a:lnTo>
                  <a:pt x="229950" y="2381"/>
                </a:lnTo>
                <a:lnTo>
                  <a:pt x="22995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pic>
        <p:nvPicPr>
          <p:cNvPr id="14" name="Afbeelding 13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11" name="Tijdelijke aanduiding voor dianummer 14"/>
          <p:cNvSpPr txBox="1">
            <a:spLocks/>
          </p:cNvSpPr>
          <p:nvPr userDrawn="1"/>
        </p:nvSpPr>
        <p:spPr>
          <a:xfrm>
            <a:off x="6552000" y="6220800"/>
            <a:ext cx="5005389" cy="322075"/>
          </a:xfrm>
          <a:prstGeom prst="rect">
            <a:avLst/>
          </a:prstGeom>
        </p:spPr>
        <p:txBody>
          <a:bodyPr vert="horz" lIns="91440" tIns="45720" rIns="0" bIns="45720" rtlCol="0"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A0A6AF-03C5-477E-939A-E28F7E7F05EA}" type="slidenum">
              <a:rPr kumimoji="0" lang="nl-NL" sz="105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105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71444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afbeelding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jdelijke aanduiding voor afbeelding 31"/>
          <p:cNvSpPr>
            <a:spLocks noGrp="1"/>
          </p:cNvSpPr>
          <p:nvPr>
            <p:ph type="pic" sz="quarter" idx="22"/>
          </p:nvPr>
        </p:nvSpPr>
        <p:spPr>
          <a:xfrm>
            <a:off x="-3175" y="0"/>
            <a:ext cx="609917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82373 w 6099175"/>
              <a:gd name="connsiteY2" fmla="*/ 116163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82373 w 6099175"/>
              <a:gd name="connsiteY2" fmla="*/ 1161630 h 6858000"/>
              <a:gd name="connsiteX3" fmla="*/ 6099175 w 6099175"/>
              <a:gd name="connsiteY3" fmla="*/ 116163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76763" y="0"/>
                </a:lnTo>
                <a:lnTo>
                  <a:pt x="5782373" y="1161630"/>
                </a:lnTo>
                <a:lnTo>
                  <a:pt x="6099175" y="1161630"/>
                </a:lnTo>
                <a:lnTo>
                  <a:pt x="6099175" y="6541200"/>
                </a:lnTo>
                <a:cubicBezTo>
                  <a:pt x="6097666" y="6646800"/>
                  <a:pt x="6096156" y="6752400"/>
                  <a:pt x="6094647" y="6858000"/>
                </a:cubicBezTo>
                <a:lnTo>
                  <a:pt x="5776595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6" name="Rechthoek 15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24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6553200" y="1885467"/>
            <a:ext cx="5004000" cy="2336400"/>
          </a:xfrm>
        </p:spPr>
        <p:txBody>
          <a:bodyPr tIns="90000" bIns="90000" anchor="t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8" name="Ondertitel 2"/>
          <p:cNvSpPr>
            <a:spLocks noGrp="1"/>
          </p:cNvSpPr>
          <p:nvPr>
            <p:ph type="subTitle" idx="1"/>
          </p:nvPr>
        </p:nvSpPr>
        <p:spPr>
          <a:xfrm>
            <a:off x="6553200" y="4218267"/>
            <a:ext cx="5004000" cy="1613786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22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  <p:pic>
        <p:nvPicPr>
          <p:cNvPr id="12" name="Afbeelding 6">
            <a:extLst>
              <a:ext uri="{FF2B5EF4-FFF2-40B4-BE49-F238E27FC236}">
                <a16:creationId xmlns:a16="http://schemas.microsoft.com/office/drawing/2014/main" id="{50FD40A3-8D7D-59FF-0722-F2303F33D59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037"/>
          <a:stretch/>
        </p:blipFill>
        <p:spPr>
          <a:xfrm>
            <a:off x="2" y="0"/>
            <a:ext cx="6457306" cy="1682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5609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ekst 10"/>
          <p:cNvSpPr>
            <a:spLocks noGrp="1"/>
          </p:cNvSpPr>
          <p:nvPr>
            <p:ph type="body" sz="quarter" idx="16"/>
          </p:nvPr>
        </p:nvSpPr>
        <p:spPr>
          <a:xfrm>
            <a:off x="635000" y="2289600"/>
            <a:ext cx="5003800" cy="393181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1200"/>
            <a:ext cx="5003800" cy="94804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8" name="Tijdelijke aanduiding voor dianummer 14"/>
          <p:cNvSpPr>
            <a:spLocks noGrp="1"/>
          </p:cNvSpPr>
          <p:nvPr>
            <p:ph type="sldNum" sz="quarter" idx="27"/>
          </p:nvPr>
        </p:nvSpPr>
        <p:spPr>
          <a:xfrm>
            <a:off x="6553199" y="6221413"/>
            <a:ext cx="5005389" cy="3220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  <p:sp>
        <p:nvSpPr>
          <p:cNvPr id="7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5288" y="-2381"/>
            <a:ext cx="6096712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  <a:gd name="connsiteX0" fmla="*/ 229950 w 6096712"/>
              <a:gd name="connsiteY0" fmla="*/ 0 h 6860381"/>
              <a:gd name="connsiteX1" fmla="*/ 6091950 w 6096712"/>
              <a:gd name="connsiteY1" fmla="*/ 0 h 6860381"/>
              <a:gd name="connsiteX2" fmla="*/ 6091950 w 6096712"/>
              <a:gd name="connsiteY2" fmla="*/ 2381 h 6860381"/>
              <a:gd name="connsiteX3" fmla="*/ 6096712 w 6096712"/>
              <a:gd name="connsiteY3" fmla="*/ 2381 h 6860381"/>
              <a:gd name="connsiteX4" fmla="*/ 6096712 w 6096712"/>
              <a:gd name="connsiteY4" fmla="*/ 6860381 h 6860381"/>
              <a:gd name="connsiteX5" fmla="*/ 6096711 w 6096712"/>
              <a:gd name="connsiteY5" fmla="*/ 6860381 h 6860381"/>
              <a:gd name="connsiteX6" fmla="*/ 3832937 w 6096712"/>
              <a:gd name="connsiteY6" fmla="*/ 6860381 h 6860381"/>
              <a:gd name="connsiteX7" fmla="*/ 232913 w 6096712"/>
              <a:gd name="connsiteY7" fmla="*/ 6860381 h 6860381"/>
              <a:gd name="connsiteX8" fmla="*/ 0 w 6096712"/>
              <a:gd name="connsiteY8" fmla="*/ 6860381 h 6860381"/>
              <a:gd name="connsiteX9" fmla="*/ 712 w 6096712"/>
              <a:gd name="connsiteY9" fmla="*/ 6626381 h 6860381"/>
              <a:gd name="connsiteX10" fmla="*/ 712 w 6096712"/>
              <a:gd name="connsiteY10" fmla="*/ 5488781 h 6860381"/>
              <a:gd name="connsiteX11" fmla="*/ 713 w 6096712"/>
              <a:gd name="connsiteY11" fmla="*/ 5488781 h 6860381"/>
              <a:gd name="connsiteX12" fmla="*/ 713 w 6096712"/>
              <a:gd name="connsiteY12" fmla="*/ 948531 h 6860381"/>
              <a:gd name="connsiteX13" fmla="*/ 713 w 6096712"/>
              <a:gd name="connsiteY13" fmla="*/ 711200 h 6860381"/>
              <a:gd name="connsiteX14" fmla="*/ 713 w 6096712"/>
              <a:gd name="connsiteY14" fmla="*/ 2381 h 6860381"/>
              <a:gd name="connsiteX15" fmla="*/ 714 w 6096712"/>
              <a:gd name="connsiteY15" fmla="*/ 2381 h 6860381"/>
              <a:gd name="connsiteX16" fmla="*/ 714 w 6096712"/>
              <a:gd name="connsiteY16" fmla="*/ 711994 h 6860381"/>
              <a:gd name="connsiteX17" fmla="*/ 234078 w 6096712"/>
              <a:gd name="connsiteY17" fmla="*/ 711994 h 6860381"/>
              <a:gd name="connsiteX18" fmla="*/ 234078 w 6096712"/>
              <a:gd name="connsiteY18" fmla="*/ 2381 h 6860381"/>
              <a:gd name="connsiteX19" fmla="*/ 229950 w 6096712"/>
              <a:gd name="connsiteY19" fmla="*/ 2381 h 6860381"/>
              <a:gd name="connsiteX20" fmla="*/ 229950 w 6096712"/>
              <a:gd name="connsiteY20" fmla="*/ 0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096712" h="6860381">
                <a:moveTo>
                  <a:pt x="229950" y="0"/>
                </a:moveTo>
                <a:lnTo>
                  <a:pt x="6091950" y="0"/>
                </a:lnTo>
                <a:lnTo>
                  <a:pt x="6091950" y="2381"/>
                </a:lnTo>
                <a:lnTo>
                  <a:pt x="6096712" y="2381"/>
                </a:lnTo>
                <a:lnTo>
                  <a:pt x="6096712" y="6860381"/>
                </a:lnTo>
                <a:lnTo>
                  <a:pt x="6096711" y="6860381"/>
                </a:lnTo>
                <a:lnTo>
                  <a:pt x="3832937" y="6860381"/>
                </a:lnTo>
                <a:lnTo>
                  <a:pt x="232913" y="6860381"/>
                </a:lnTo>
                <a:lnTo>
                  <a:pt x="0" y="6860381"/>
                </a:lnTo>
                <a:cubicBezTo>
                  <a:pt x="237" y="6782381"/>
                  <a:pt x="475" y="6704381"/>
                  <a:pt x="712" y="6626381"/>
                </a:cubicBezTo>
                <a:lnTo>
                  <a:pt x="712" y="5488781"/>
                </a:lnTo>
                <a:lnTo>
                  <a:pt x="713" y="5488781"/>
                </a:lnTo>
                <a:lnTo>
                  <a:pt x="713" y="948531"/>
                </a:lnTo>
                <a:lnTo>
                  <a:pt x="713" y="711200"/>
                </a:lnTo>
                <a:lnTo>
                  <a:pt x="713" y="2381"/>
                </a:lnTo>
                <a:lnTo>
                  <a:pt x="714" y="2381"/>
                </a:lnTo>
                <a:lnTo>
                  <a:pt x="714" y="711994"/>
                </a:lnTo>
                <a:lnTo>
                  <a:pt x="234078" y="711994"/>
                </a:lnTo>
                <a:lnTo>
                  <a:pt x="234078" y="2381"/>
                </a:lnTo>
                <a:lnTo>
                  <a:pt x="229950" y="2381"/>
                </a:lnTo>
                <a:lnTo>
                  <a:pt x="22995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0" name="Tijdelijke aanduiding voor dianummer 14"/>
          <p:cNvSpPr txBox="1">
            <a:spLocks/>
          </p:cNvSpPr>
          <p:nvPr userDrawn="1"/>
        </p:nvSpPr>
        <p:spPr>
          <a:xfrm>
            <a:off x="6552000" y="6220800"/>
            <a:ext cx="5005389" cy="322075"/>
          </a:xfrm>
          <a:prstGeom prst="rect">
            <a:avLst/>
          </a:prstGeom>
        </p:spPr>
        <p:txBody>
          <a:bodyPr vert="horz" lIns="91440" tIns="45720" rIns="0" bIns="45720" rtlCol="0"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A0A6AF-03C5-477E-939A-E28F7E7F05EA}" type="slidenum">
              <a:rPr kumimoji="0" lang="nl-NL" sz="105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nl-NL" sz="105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7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77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2374900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749487"/>
            <a:ext cx="10923588" cy="2471925"/>
          </a:xfrm>
        </p:spPr>
        <p:txBody>
          <a:bodyPr numCol="2" spcCol="46800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2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  <p:pic>
        <p:nvPicPr>
          <p:cNvPr id="10" name="Afbeelding 9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4344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3430587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2374900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749487"/>
            <a:ext cx="10923588" cy="2471925"/>
          </a:xfrm>
        </p:spPr>
        <p:txBody>
          <a:bodyPr numCol="2" spcCol="468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9" name="Tijdelijke aanduiding voor dianummer 14"/>
          <p:cNvSpPr>
            <a:spLocks noGrp="1"/>
          </p:cNvSpPr>
          <p:nvPr>
            <p:ph type="sldNum" sz="quarter" idx="25"/>
          </p:nvPr>
        </p:nvSpPr>
        <p:spPr>
          <a:xfrm>
            <a:off x="6553199" y="6221413"/>
            <a:ext cx="5005389" cy="3220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3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720586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5" y="3888000"/>
            <a:ext cx="5004595" cy="2333413"/>
          </a:xfrm>
        </p:spPr>
        <p:txBody>
          <a:bodyPr anchor="t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6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4588" y="3888000"/>
            <a:ext cx="5004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  <p:sp>
        <p:nvSpPr>
          <p:cNvPr id="9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704461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696946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57487" y="696945"/>
                </a:lnTo>
                <a:lnTo>
                  <a:pt x="6329363" y="696946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720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768770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3199" y="3888000"/>
            <a:ext cx="5004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6" y="3888000"/>
            <a:ext cx="5004594" cy="2333413"/>
          </a:xfrm>
        </p:spPr>
        <p:txBody>
          <a:bodyPr anchor="t" anchorCtr="0"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  <p:sp>
        <p:nvSpPr>
          <p:cNvPr id="7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704461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696946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57487" y="696945"/>
                </a:lnTo>
                <a:lnTo>
                  <a:pt x="6329363" y="696946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720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398751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kleur zonder tit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2" spcCol="46800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  <p:sp>
        <p:nvSpPr>
          <p:cNvPr id="6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704461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696946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57487" y="696945"/>
                </a:lnTo>
                <a:lnTo>
                  <a:pt x="6329363" y="696946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720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993025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wit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2" spcCol="46800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  <p:sp>
        <p:nvSpPr>
          <p:cNvPr id="6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704461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704462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57487 w 12192000"/>
              <a:gd name="connsiteY2" fmla="*/ 696945 h 3427413"/>
              <a:gd name="connsiteX3" fmla="*/ 6329363 w 12192000"/>
              <a:gd name="connsiteY3" fmla="*/ 696946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8" fmla="*/ 0 w 12192000"/>
              <a:gd name="connsiteY8" fmla="*/ 0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57487" y="696945"/>
                </a:lnTo>
                <a:lnTo>
                  <a:pt x="6329363" y="696946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720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521129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 tit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custGeom>
            <a:avLst/>
            <a:gdLst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0000 w 12192000"/>
              <a:gd name="connsiteY4" fmla="*/ 31929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24715 w 12192000"/>
              <a:gd name="connsiteY4" fmla="*/ 34305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24715 w 12192000"/>
              <a:gd name="connsiteY4" fmla="*/ 3430587 h 3430587"/>
              <a:gd name="connsiteX5" fmla="*/ 5862000 w 12192000"/>
              <a:gd name="connsiteY5" fmla="*/ 34305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30587">
                <a:moveTo>
                  <a:pt x="0" y="0"/>
                </a:moveTo>
                <a:lnTo>
                  <a:pt x="12192000" y="0"/>
                </a:lnTo>
                <a:lnTo>
                  <a:pt x="12192000" y="3430587"/>
                </a:lnTo>
                <a:lnTo>
                  <a:pt x="6330000" y="3430587"/>
                </a:lnTo>
                <a:lnTo>
                  <a:pt x="6324715" y="3430587"/>
                </a:lnTo>
                <a:lnTo>
                  <a:pt x="5862000" y="3430587"/>
                </a:lnTo>
                <a:lnTo>
                  <a:pt x="5862000" y="3430587"/>
                </a:lnTo>
                <a:lnTo>
                  <a:pt x="0" y="3430587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12000">
            <a:noAutofit/>
          </a:bodyPr>
          <a:lstStyle>
            <a:lvl1pPr>
              <a:buClr>
                <a:schemeClr val="bg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3600" y="1051200"/>
            <a:ext cx="10924382" cy="946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653645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 tite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custGeom>
            <a:avLst/>
            <a:gdLst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0000 w 12192000"/>
              <a:gd name="connsiteY4" fmla="*/ 31929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6823 w 12192000"/>
              <a:gd name="connsiteY4" fmla="*/ 34305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6823 w 12192000"/>
              <a:gd name="connsiteY4" fmla="*/ 3430587 h 3430587"/>
              <a:gd name="connsiteX5" fmla="*/ 5862000 w 12192000"/>
              <a:gd name="connsiteY5" fmla="*/ 34305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  <a:gd name="connsiteX8" fmla="*/ 0 w 12192000"/>
              <a:gd name="connsiteY8" fmla="*/ 0 h 343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3430587">
                <a:moveTo>
                  <a:pt x="0" y="0"/>
                </a:moveTo>
                <a:lnTo>
                  <a:pt x="12192000" y="0"/>
                </a:lnTo>
                <a:lnTo>
                  <a:pt x="12192000" y="3430587"/>
                </a:lnTo>
                <a:lnTo>
                  <a:pt x="6330000" y="3430587"/>
                </a:lnTo>
                <a:lnTo>
                  <a:pt x="6336823" y="3430587"/>
                </a:lnTo>
                <a:lnTo>
                  <a:pt x="5862000" y="3430587"/>
                </a:lnTo>
                <a:lnTo>
                  <a:pt x="5862000" y="3430587"/>
                </a:lnTo>
                <a:lnTo>
                  <a:pt x="0" y="3430587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61200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4206" y="1051200"/>
            <a:ext cx="10924382" cy="946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959834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6858000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6858000"/>
              <a:gd name="connsiteX1" fmla="*/ 5862638 w 12192000"/>
              <a:gd name="connsiteY1" fmla="*/ 0 h 6858000"/>
              <a:gd name="connsiteX2" fmla="*/ 5862638 w 12192000"/>
              <a:gd name="connsiteY2" fmla="*/ 709613 h 6858000"/>
              <a:gd name="connsiteX3" fmla="*/ 6329363 w 12192000"/>
              <a:gd name="connsiteY3" fmla="*/ 709613 h 6858000"/>
              <a:gd name="connsiteX4" fmla="*/ 6329363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3427413 h 6858000"/>
              <a:gd name="connsiteX8" fmla="*/ 0 w 12192000"/>
              <a:gd name="connsiteY8" fmla="*/ 0 h 6858000"/>
              <a:gd name="connsiteX0" fmla="*/ 0 w 12192000"/>
              <a:gd name="connsiteY0" fmla="*/ 0 h 6858000"/>
              <a:gd name="connsiteX1" fmla="*/ 5862638 w 12192000"/>
              <a:gd name="connsiteY1" fmla="*/ 0 h 6858000"/>
              <a:gd name="connsiteX2" fmla="*/ 5862638 w 12192000"/>
              <a:gd name="connsiteY2" fmla="*/ 709613 h 6858000"/>
              <a:gd name="connsiteX3" fmla="*/ 6329363 w 12192000"/>
              <a:gd name="connsiteY3" fmla="*/ 709613 h 6858000"/>
              <a:gd name="connsiteX4" fmla="*/ 6329363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7999 h 6858000"/>
              <a:gd name="connsiteX8" fmla="*/ 0 w 12192000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720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59753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20" name="Tijdelijke aanduiding voor dianummer 19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4" name="Ondertitel 2"/>
          <p:cNvSpPr>
            <a:spLocks noGrp="1"/>
          </p:cNvSpPr>
          <p:nvPr>
            <p:ph type="subTitle" idx="1"/>
          </p:nvPr>
        </p:nvSpPr>
        <p:spPr>
          <a:xfrm>
            <a:off x="6556176" y="3427413"/>
            <a:ext cx="5004000" cy="240464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25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21" name="Titel 1"/>
          <p:cNvSpPr>
            <a:spLocks noGrp="1"/>
          </p:cNvSpPr>
          <p:nvPr>
            <p:ph type="ctrTitle"/>
          </p:nvPr>
        </p:nvSpPr>
        <p:spPr>
          <a:xfrm>
            <a:off x="6554588" y="2024063"/>
            <a:ext cx="5004000" cy="1403350"/>
          </a:xfrm>
        </p:spPr>
        <p:txBody>
          <a:bodyPr tIns="90000" bIns="90000" anchor="t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23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  <p:pic>
        <p:nvPicPr>
          <p:cNvPr id="11" name="Afbeelding 6">
            <a:extLst>
              <a:ext uri="{FF2B5EF4-FFF2-40B4-BE49-F238E27FC236}">
                <a16:creationId xmlns:a16="http://schemas.microsoft.com/office/drawing/2014/main" id="{77F717E5-7430-41F3-183D-040858695A2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037"/>
          <a:stretch/>
        </p:blipFill>
        <p:spPr>
          <a:xfrm>
            <a:off x="2" y="0"/>
            <a:ext cx="6457306" cy="1682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6604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beelding met tit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6858000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  <a:gd name="connsiteX0" fmla="*/ 0 w 12192000"/>
              <a:gd name="connsiteY0" fmla="*/ 0 h 6858000"/>
              <a:gd name="connsiteX1" fmla="*/ 5862638 w 12192000"/>
              <a:gd name="connsiteY1" fmla="*/ 0 h 6858000"/>
              <a:gd name="connsiteX2" fmla="*/ 5862638 w 12192000"/>
              <a:gd name="connsiteY2" fmla="*/ 709613 h 6858000"/>
              <a:gd name="connsiteX3" fmla="*/ 6329363 w 12192000"/>
              <a:gd name="connsiteY3" fmla="*/ 709613 h 6858000"/>
              <a:gd name="connsiteX4" fmla="*/ 6329363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3427413 h 6858000"/>
              <a:gd name="connsiteX8" fmla="*/ 0 w 12192000"/>
              <a:gd name="connsiteY8" fmla="*/ 0 h 6858000"/>
              <a:gd name="connsiteX0" fmla="*/ 0 w 12192000"/>
              <a:gd name="connsiteY0" fmla="*/ 0 h 6858000"/>
              <a:gd name="connsiteX1" fmla="*/ 5862638 w 12192000"/>
              <a:gd name="connsiteY1" fmla="*/ 0 h 6858000"/>
              <a:gd name="connsiteX2" fmla="*/ 5862638 w 12192000"/>
              <a:gd name="connsiteY2" fmla="*/ 709613 h 6858000"/>
              <a:gd name="connsiteX3" fmla="*/ 6329363 w 12192000"/>
              <a:gd name="connsiteY3" fmla="*/ 709613 h 6858000"/>
              <a:gd name="connsiteX4" fmla="*/ 6329363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7999 h 6858000"/>
              <a:gd name="connsiteX8" fmla="*/ 0 w 12192000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720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0" y="5153776"/>
            <a:ext cx="12192000" cy="576000"/>
          </a:xfrm>
          <a:solidFill>
            <a:schemeClr val="tx2"/>
          </a:solidFill>
        </p:spPr>
        <p:txBody>
          <a:bodyPr lIns="756000" anchor="ctr" anchorCtr="0"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0" y="5825413"/>
            <a:ext cx="12192000" cy="396000"/>
          </a:xfrm>
          <a:solidFill>
            <a:schemeClr val="bg1"/>
          </a:solidFill>
        </p:spPr>
        <p:txBody>
          <a:bodyPr lIns="756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0363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 hasCustomPrompt="1"/>
          </p:nvPr>
        </p:nvSpPr>
        <p:spPr>
          <a:xfrm>
            <a:off x="635000" y="2276475"/>
            <a:ext cx="10923588" cy="39449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dirty="0"/>
              <a:t>Klik om tekst of beeld toe te voegen 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2" name="Tijdelijke aanduiding voor dianumm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225504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4"/>
          </p:nvPr>
        </p:nvSpPr>
        <p:spPr>
          <a:xfrm>
            <a:off x="7958859" y="2276475"/>
            <a:ext cx="3600000" cy="3937000"/>
          </a:xfrm>
        </p:spPr>
        <p:txBody>
          <a:bodyPr/>
          <a:lstStyle>
            <a:lvl1pPr marL="0" indent="0">
              <a:buNone/>
              <a:defRPr sz="2000"/>
            </a:lvl1pPr>
            <a:lvl2pPr marL="313200" indent="0">
              <a:buNone/>
              <a:defRPr sz="1800"/>
            </a:lvl2pPr>
            <a:lvl3pPr marL="630000" indent="0">
              <a:buNone/>
              <a:defRPr sz="1600"/>
            </a:lvl3pPr>
            <a:lvl4pPr marL="943200" indent="0">
              <a:buNone/>
              <a:defRPr sz="1600"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5" hasCustomPrompt="1"/>
          </p:nvPr>
        </p:nvSpPr>
        <p:spPr>
          <a:xfrm>
            <a:off x="635000" y="2276475"/>
            <a:ext cx="7178964" cy="3944938"/>
          </a:xfrm>
        </p:spPr>
        <p:txBody>
          <a:bodyPr/>
          <a:lstStyle/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0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19963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4"/>
          </p:nvPr>
        </p:nvSpPr>
        <p:spPr>
          <a:xfrm>
            <a:off x="6550024" y="2289599"/>
            <a:ext cx="5004000" cy="3931813"/>
          </a:xfrm>
        </p:spPr>
        <p:txBody>
          <a:bodyPr anchor="t" anchorCtr="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50024" y="1051200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9" hasCustomPrompt="1"/>
          </p:nvPr>
        </p:nvSpPr>
        <p:spPr>
          <a:xfrm>
            <a:off x="635000" y="1066799"/>
            <a:ext cx="5003800" cy="5154613"/>
          </a:xfrm>
        </p:spPr>
        <p:txBody>
          <a:bodyPr/>
          <a:lstStyle/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1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  <p:sp>
        <p:nvSpPr>
          <p:cNvPr id="13" name="Tijdelijke aanduiding voor dianummer 14"/>
          <p:cNvSpPr>
            <a:spLocks noGrp="1"/>
          </p:cNvSpPr>
          <p:nvPr>
            <p:ph type="sldNum" sz="quarter" idx="25"/>
          </p:nvPr>
        </p:nvSpPr>
        <p:spPr>
          <a:xfrm>
            <a:off x="6553199" y="6221413"/>
            <a:ext cx="5005389" cy="3220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4" name="Afbeelding 13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96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6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5156753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5156753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5156753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4544781" y="3921366"/>
            <a:ext cx="541203" cy="540000"/>
          </a:xfr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4544781" y="4707382"/>
            <a:ext cx="541203" cy="5400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4544781" y="5480872"/>
            <a:ext cx="541203" cy="540000"/>
          </a:xfrm>
          <a:blipFill>
            <a:blip r:embed="rId4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  <p:pic>
        <p:nvPicPr>
          <p:cNvPr id="13" name="Afbeelding 6">
            <a:extLst>
              <a:ext uri="{FF2B5EF4-FFF2-40B4-BE49-F238E27FC236}">
                <a16:creationId xmlns:a16="http://schemas.microsoft.com/office/drawing/2014/main" id="{E38D8D10-1333-1200-6312-AF559553FAB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037"/>
          <a:stretch/>
        </p:blipFill>
        <p:spPr>
          <a:xfrm>
            <a:off x="2" y="0"/>
            <a:ext cx="6457306" cy="1682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10787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6096000" cy="6858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2565400"/>
            <a:ext cx="5003800" cy="1727200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7176285" y="2286000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7176285" y="3079487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7176285" y="3845506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6564313" y="2361344"/>
            <a:ext cx="541203" cy="540000"/>
          </a:xfr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6564313" y="3147360"/>
            <a:ext cx="541203" cy="5400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6564313" y="3920850"/>
            <a:ext cx="541203" cy="540000"/>
          </a:xfrm>
          <a:blipFill>
            <a:blip r:embed="rId4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  <p:pic>
        <p:nvPicPr>
          <p:cNvPr id="13" name="Afbeelding 6">
            <a:extLst>
              <a:ext uri="{FF2B5EF4-FFF2-40B4-BE49-F238E27FC236}">
                <a16:creationId xmlns:a16="http://schemas.microsoft.com/office/drawing/2014/main" id="{4E31FFA1-2E46-4705-2CFF-5A1363AAE3B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037"/>
          <a:stretch/>
        </p:blipFill>
        <p:spPr>
          <a:xfrm>
            <a:off x="2" y="0"/>
            <a:ext cx="6457306" cy="1682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4272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5617"/>
            <a:ext cx="10923588" cy="1551795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Typ een afsluitende zin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4224313" y="3846022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4224313" y="4639509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4224313" y="5405528"/>
            <a:ext cx="4680000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3612341" y="3921366"/>
            <a:ext cx="541203" cy="540000"/>
          </a:xfrm>
          <a:blipFill>
            <a:blip r:embed="rId2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3612341" y="4707382"/>
            <a:ext cx="541203" cy="5400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3612341" y="5480872"/>
            <a:ext cx="541203" cy="540000"/>
          </a:xfrm>
          <a:blipFill>
            <a:blip r:embed="rId4" cstate="print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  <p:pic>
        <p:nvPicPr>
          <p:cNvPr id="12" name="Afbeelding 6">
            <a:extLst>
              <a:ext uri="{FF2B5EF4-FFF2-40B4-BE49-F238E27FC236}">
                <a16:creationId xmlns:a16="http://schemas.microsoft.com/office/drawing/2014/main" id="{553B20C5-985E-A7A1-4FC1-C53FCACB25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037"/>
          <a:stretch/>
        </p:blipFill>
        <p:spPr>
          <a:xfrm>
            <a:off x="2" y="0"/>
            <a:ext cx="6457306" cy="1682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8184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horizont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-1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879600"/>
            <a:ext cx="10923588" cy="1547813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7" name="Tijdelijke aanduiding voor dianummer 1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9" name="Ondertitel 2"/>
          <p:cNvSpPr>
            <a:spLocks noGrp="1"/>
          </p:cNvSpPr>
          <p:nvPr>
            <p:ph type="subTitle" idx="1"/>
          </p:nvPr>
        </p:nvSpPr>
        <p:spPr>
          <a:xfrm>
            <a:off x="635000" y="3749487"/>
            <a:ext cx="10925176" cy="2077232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10" name="Tijdelijke aanduiding voor tekst 16"/>
          <p:cNvSpPr>
            <a:spLocks noGrp="1"/>
          </p:cNvSpPr>
          <p:nvPr>
            <p:ph type="body" sz="quarter" idx="10" hasCustomPrompt="1"/>
          </p:nvPr>
        </p:nvSpPr>
        <p:spPr>
          <a:xfrm>
            <a:off x="633412" y="5829386"/>
            <a:ext cx="5005388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  <p:pic>
        <p:nvPicPr>
          <p:cNvPr id="11" name="Afbeelding 6">
            <a:extLst>
              <a:ext uri="{FF2B5EF4-FFF2-40B4-BE49-F238E27FC236}">
                <a16:creationId xmlns:a16="http://schemas.microsoft.com/office/drawing/2014/main" id="{B1C626E7-9173-EEF3-E560-7E2C7C0426D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037"/>
          <a:stretch/>
        </p:blipFill>
        <p:spPr>
          <a:xfrm>
            <a:off x="2" y="0"/>
            <a:ext cx="6457306" cy="1682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230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4999" y="2636838"/>
            <a:ext cx="5003801" cy="1584325"/>
          </a:xfrm>
        </p:spPr>
        <p:txBody>
          <a:bodyPr anchor="t" anchorCtr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3" name="Tijdelijke aanduiding voor tekst 4"/>
          <p:cNvSpPr>
            <a:spLocks noGrp="1"/>
          </p:cNvSpPr>
          <p:nvPr>
            <p:ph type="body" sz="quarter" idx="15"/>
          </p:nvPr>
        </p:nvSpPr>
        <p:spPr>
          <a:xfrm>
            <a:off x="7791732" y="916926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4" name="Tijdelijke aanduiding voor tekst 4"/>
          <p:cNvSpPr>
            <a:spLocks noGrp="1"/>
          </p:cNvSpPr>
          <p:nvPr>
            <p:ph type="body" sz="quarter" idx="16"/>
          </p:nvPr>
        </p:nvSpPr>
        <p:spPr>
          <a:xfrm>
            <a:off x="7791732" y="2061911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5" name="Tijdelijke aanduiding voor tekst 4"/>
          <p:cNvSpPr>
            <a:spLocks noGrp="1"/>
          </p:cNvSpPr>
          <p:nvPr>
            <p:ph type="body" sz="quarter" idx="17"/>
          </p:nvPr>
        </p:nvSpPr>
        <p:spPr>
          <a:xfrm>
            <a:off x="7791732" y="3211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6" name="Tijdelijke aanduiding voor tekst 4"/>
          <p:cNvSpPr>
            <a:spLocks noGrp="1"/>
          </p:cNvSpPr>
          <p:nvPr>
            <p:ph type="body" sz="quarter" idx="18"/>
          </p:nvPr>
        </p:nvSpPr>
        <p:spPr>
          <a:xfrm>
            <a:off x="7791732" y="43524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7" name="Tijdelijke aanduiding voor tekst 4"/>
          <p:cNvSpPr>
            <a:spLocks noGrp="1"/>
          </p:cNvSpPr>
          <p:nvPr>
            <p:ph type="body" sz="quarter" idx="19"/>
          </p:nvPr>
        </p:nvSpPr>
        <p:spPr>
          <a:xfrm>
            <a:off x="7791732" y="5497200"/>
            <a:ext cx="3766856" cy="817562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2" name="Tijdelijke aanduiding voor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6418727" y="998445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3" name="Tijdelijke aanduiding voor tekst 2"/>
          <p:cNvSpPr>
            <a:spLocks noGrp="1"/>
          </p:cNvSpPr>
          <p:nvPr>
            <p:ph type="body" sz="quarter" idx="11" hasCustomPrompt="1"/>
          </p:nvPr>
        </p:nvSpPr>
        <p:spPr>
          <a:xfrm>
            <a:off x="6418727" y="2143674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4" name="Tijdelijke aanduiding voor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6418727" y="3288903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5" name="Tijdelijke aanduiding voor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6418727" y="4434132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6" name="Tijdelijke aanduiding voor tekst 2"/>
          <p:cNvSpPr>
            <a:spLocks noGrp="1"/>
          </p:cNvSpPr>
          <p:nvPr>
            <p:ph type="body" sz="quarter" idx="14" hasCustomPrompt="1"/>
          </p:nvPr>
        </p:nvSpPr>
        <p:spPr>
          <a:xfrm>
            <a:off x="6418727" y="5579361"/>
            <a:ext cx="1373005" cy="817563"/>
          </a:xfrm>
        </p:spPr>
        <p:txBody>
          <a:bodyPr bIns="46800" anchor="b" anchorCtr="0">
            <a:normAutofit/>
          </a:bodyPr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27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  <p:pic>
        <p:nvPicPr>
          <p:cNvPr id="28" name="Afbeelding 27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454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6553200" y="2289600"/>
            <a:ext cx="5004000" cy="3931813"/>
          </a:xfrm>
        </p:spPr>
        <p:txBody>
          <a:bodyPr/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684000" indent="-216000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553200" y="1051200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9" name="Tijdelijke aanduiding voor dianumm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2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  <p:sp>
        <p:nvSpPr>
          <p:cNvPr id="9" name="Tijdelijke aanduiding voor afbeelding 31"/>
          <p:cNvSpPr>
            <a:spLocks noGrp="1"/>
          </p:cNvSpPr>
          <p:nvPr>
            <p:ph type="pic" sz="quarter" idx="22"/>
          </p:nvPr>
        </p:nvSpPr>
        <p:spPr>
          <a:xfrm>
            <a:off x="-3175" y="0"/>
            <a:ext cx="610478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860910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099175"/>
              <a:gd name="connsiteY0" fmla="*/ 0 h 6858000"/>
              <a:gd name="connsiteX1" fmla="*/ 5860910 w 6099175"/>
              <a:gd name="connsiteY1" fmla="*/ 0 h 6858000"/>
              <a:gd name="connsiteX2" fmla="*/ 5855300 w 6099175"/>
              <a:gd name="connsiteY2" fmla="*/ 115041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6094647 w 6099175"/>
              <a:gd name="connsiteY5" fmla="*/ 68580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  <a:gd name="connsiteX8" fmla="*/ 0 w 609917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55300 w 6104785"/>
              <a:gd name="connsiteY2" fmla="*/ 1150410 h 6858000"/>
              <a:gd name="connsiteX3" fmla="*/ 6104785 w 6104785"/>
              <a:gd name="connsiteY3" fmla="*/ 71284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18454 h 6858000"/>
              <a:gd name="connsiteX3" fmla="*/ 6104785 w 6104785"/>
              <a:gd name="connsiteY3" fmla="*/ 71284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18454 h 6858000"/>
              <a:gd name="connsiteX3" fmla="*/ 6104785 w 6104785"/>
              <a:gd name="connsiteY3" fmla="*/ 70162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  <a:gd name="connsiteX0" fmla="*/ 0 w 6104785"/>
              <a:gd name="connsiteY0" fmla="*/ 0 h 6858000"/>
              <a:gd name="connsiteX1" fmla="*/ 5860910 w 6104785"/>
              <a:gd name="connsiteY1" fmla="*/ 0 h 6858000"/>
              <a:gd name="connsiteX2" fmla="*/ 5860909 w 6104785"/>
              <a:gd name="connsiteY2" fmla="*/ 701624 h 6858000"/>
              <a:gd name="connsiteX3" fmla="*/ 6104785 w 6104785"/>
              <a:gd name="connsiteY3" fmla="*/ 701625 h 6858000"/>
              <a:gd name="connsiteX4" fmla="*/ 6099175 w 6104785"/>
              <a:gd name="connsiteY4" fmla="*/ 6541200 h 6858000"/>
              <a:gd name="connsiteX5" fmla="*/ 6094647 w 6104785"/>
              <a:gd name="connsiteY5" fmla="*/ 6858000 h 6858000"/>
              <a:gd name="connsiteX6" fmla="*/ 5776595 w 6104785"/>
              <a:gd name="connsiteY6" fmla="*/ 6858000 h 6858000"/>
              <a:gd name="connsiteX7" fmla="*/ 0 w 6104785"/>
              <a:gd name="connsiteY7" fmla="*/ 6858000 h 6858000"/>
              <a:gd name="connsiteX8" fmla="*/ 0 w 6104785"/>
              <a:gd name="connsiteY8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04785" h="6858000">
                <a:moveTo>
                  <a:pt x="0" y="0"/>
                </a:moveTo>
                <a:lnTo>
                  <a:pt x="5860910" y="0"/>
                </a:lnTo>
                <a:cubicBezTo>
                  <a:pt x="5860910" y="239485"/>
                  <a:pt x="5860909" y="462139"/>
                  <a:pt x="5860909" y="701624"/>
                </a:cubicBezTo>
                <a:lnTo>
                  <a:pt x="6104785" y="701625"/>
                </a:lnTo>
                <a:lnTo>
                  <a:pt x="6099175" y="6541200"/>
                </a:lnTo>
                <a:cubicBezTo>
                  <a:pt x="6097666" y="6646800"/>
                  <a:pt x="6096156" y="6752400"/>
                  <a:pt x="6094647" y="6858000"/>
                </a:cubicBezTo>
                <a:lnTo>
                  <a:pt x="5776595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pic>
        <p:nvPicPr>
          <p:cNvPr id="10" name="Afbeelding 9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  <p:sp>
        <p:nvSpPr>
          <p:cNvPr id="13" name="Tijdelijke aanduiding voor voettekst 4"/>
          <p:cNvSpPr txBox="1">
            <a:spLocks/>
          </p:cNvSpPr>
          <p:nvPr userDrawn="1"/>
        </p:nvSpPr>
        <p:spPr>
          <a:xfrm>
            <a:off x="633600" y="6220800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6AAF2B-AF0B-4194-B5A9-FCA7BFB44B8C}" type="datetime4">
              <a:rPr kumimoji="0" lang="nl-NL" sz="105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 april 2026</a:t>
            </a:fld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| </a:t>
            </a:r>
            <a:r>
              <a:rPr kumimoji="0" lang="en-US" sz="105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Voettekst</a:t>
            </a:r>
            <a:endParaRPr kumimoji="0" lang="nl-NL" sz="105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8803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999" y="2636837"/>
            <a:ext cx="5003801" cy="1584325"/>
          </a:xfrm>
        </p:spPr>
        <p:txBody>
          <a:bodyPr anchor="t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4999" y="4221162"/>
            <a:ext cx="5003801" cy="2000251"/>
          </a:xfrm>
        </p:spPr>
        <p:txBody>
          <a:bodyPr tIns="90000" rIns="100800"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634999" y="1171575"/>
            <a:ext cx="5003801" cy="1463674"/>
          </a:xfrm>
        </p:spPr>
        <p:txBody>
          <a:bodyPr rIns="0" anchor="b" anchorCtr="0">
            <a:normAutofit/>
          </a:bodyPr>
          <a:lstStyle>
            <a:lvl1pPr marL="0" indent="0" algn="r">
              <a:buNone/>
              <a:defRPr sz="9600" b="1" i="0">
                <a:solidFill>
                  <a:schemeClr val="bg1"/>
                </a:solidFill>
              </a:defRPr>
            </a:lvl1pPr>
            <a:lvl2pPr marL="313200" indent="0" algn="r">
              <a:buNone/>
              <a:defRPr/>
            </a:lvl2pPr>
            <a:lvl3pPr marL="630000" indent="0" algn="r">
              <a:buNone/>
              <a:defRPr/>
            </a:lvl3pPr>
            <a:lvl4pPr marL="943200" indent="0" algn="r">
              <a:buNone/>
              <a:defRPr/>
            </a:lvl4pPr>
            <a:lvl5pPr marL="1260000" indent="0" algn="r">
              <a:buNone/>
              <a:defRPr/>
            </a:lvl5pPr>
          </a:lstStyle>
          <a:p>
            <a:pPr lvl="0"/>
            <a:r>
              <a:rPr lang="nl-NL" dirty="0"/>
              <a:t>#</a:t>
            </a:r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  <p:pic>
        <p:nvPicPr>
          <p:cNvPr id="11" name="Afbeelding 10" descr="RO_vervolgpagina_Logo_2_RGB_pos__aangepa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6422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61">
          <p15:clr>
            <a:srgbClr val="FBAE40"/>
          </p15:clr>
        </p15:guide>
        <p15:guide id="2" orient="horz" pos="2659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635000" y="2276475"/>
            <a:ext cx="5226050" cy="3944938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6553199" y="2276475"/>
            <a:ext cx="5004000" cy="3944938"/>
          </a:xfrm>
        </p:spPr>
        <p:txBody>
          <a:bodyPr/>
          <a:lstStyle/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16" name="Tijdelijke aanduiding voor dianumm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016600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1" y="2306037"/>
            <a:ext cx="5004000" cy="648000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635001" y="2953738"/>
            <a:ext cx="5004000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553200" y="2306037"/>
            <a:ext cx="5004000" cy="647228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6553200" y="2953738"/>
            <a:ext cx="5005388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 dirty="0"/>
              <a:t>Klik om tekst of beeld toe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1" name="Tijdelijke aanduiding voor voettekst 4"/>
          <p:cNvSpPr>
            <a:spLocks noGrp="1"/>
          </p:cNvSpPr>
          <p:nvPr>
            <p:ph type="ftr" sz="quarter" idx="1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532083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88">
          <p15:clr>
            <a:srgbClr val="FBAE40"/>
          </p15:clr>
        </p15:guide>
        <p15:guide id="2" pos="3693">
          <p15:clr>
            <a:srgbClr val="FBAE40"/>
          </p15:clr>
        </p15:guide>
        <p15:guide id="3" orient="horz" pos="166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804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0" y="2289485"/>
            <a:ext cx="10923588" cy="3931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  <a:p>
            <a:pPr lvl="5"/>
            <a:r>
              <a:rPr lang="nl-NL" dirty="0"/>
              <a:t>Zesde niveau</a:t>
            </a:r>
          </a:p>
          <a:p>
            <a:pPr lvl="6"/>
            <a:r>
              <a:rPr lang="nl-NL" dirty="0"/>
              <a:t>Zevende niveau</a:t>
            </a:r>
          </a:p>
          <a:p>
            <a:pPr lvl="7"/>
            <a:r>
              <a:rPr lang="nl-NL" dirty="0"/>
              <a:t>Achtste niveau</a:t>
            </a:r>
          </a:p>
          <a:p>
            <a:pPr lvl="8"/>
            <a:r>
              <a:rPr lang="nl-NL" dirty="0"/>
              <a:t>Negende niveau</a:t>
            </a:r>
          </a:p>
          <a:p>
            <a:pPr lvl="8"/>
            <a:endParaRPr lang="nl-NL" dirty="0"/>
          </a:p>
        </p:txBody>
      </p:sp>
      <p:sp>
        <p:nvSpPr>
          <p:cNvPr id="1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199" y="6221413"/>
            <a:ext cx="5005389" cy="322075"/>
          </a:xfrm>
          <a:prstGeom prst="rect">
            <a:avLst/>
          </a:prstGeom>
        </p:spPr>
        <p:txBody>
          <a:bodyPr vert="horz" lIns="91440" tIns="45720" rIns="0" bIns="45720" rtlCol="0" anchor="b" anchorCtr="0"/>
          <a:lstStyle>
            <a:lvl1pPr algn="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8" name="Afbeelding 7" descr="RO_vervolgpagina_Logo_2_RGB_pos__aangepast.png"/>
          <p:cNvPicPr>
            <a:picLocks noChangeAspect="1"/>
          </p:cNvPicPr>
          <p:nvPr/>
        </p:nvPicPr>
        <p:blipFill>
          <a:blip r:embed="rId38" cstate="print"/>
          <a:stretch>
            <a:fillRect/>
          </a:stretch>
        </p:blipFill>
        <p:spPr>
          <a:xfrm>
            <a:off x="0" y="0"/>
            <a:ext cx="12192000" cy="1057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835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6800" indent="-3168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80000"/>
        <a:buFont typeface="Verdana" panose="020B0604030504040204" pitchFamily="34" charset="0"/>
        <a:buChar char="›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0000" indent="-3168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6800" indent="-3168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3168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76800" indent="-316800" algn="l" defTabSz="914400" rtl="0" eaLnBrk="1" latinLnBrk="0" hangingPunct="1">
        <a:lnSpc>
          <a:spcPct val="90000"/>
        </a:lnSpc>
        <a:spcBef>
          <a:spcPts val="600"/>
        </a:spcBef>
        <a:buClr>
          <a:srgbClr val="017BC6"/>
        </a:buClr>
        <a:buFont typeface="Verdana" panose="020B060403050404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890000" indent="-3168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b="1" i="0" kern="1200">
          <a:solidFill>
            <a:schemeClr val="tx2"/>
          </a:solidFill>
          <a:latin typeface="+mn-lt"/>
          <a:ea typeface="+mn-ea"/>
          <a:cs typeface="+mn-cs"/>
        </a:defRPr>
      </a:lvl7pPr>
      <a:lvl8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16000" indent="-1440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Verdana" panose="020B0604030504040204" pitchFamily="34" charset="0"/>
        <a:buChar char="–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281">
          <p15:clr>
            <a:srgbClr val="F26B43"/>
          </p15:clr>
        </p15:guide>
        <p15:guide id="8" orient="horz" pos="3919">
          <p15:clr>
            <a:srgbClr val="F26B43"/>
          </p15:clr>
        </p15:guide>
        <p15:guide id="9" pos="3840">
          <p15:clr>
            <a:srgbClr val="F26B43"/>
          </p15:clr>
        </p15:guide>
        <p15:guide id="10" orient="horz" pos="2159">
          <p15:clr>
            <a:srgbClr val="F26B43"/>
          </p15:clr>
        </p15:guide>
        <p15:guide id="11" pos="400">
          <p15:clr>
            <a:srgbClr val="F26B43"/>
          </p15:clr>
        </p15:guide>
        <p15:guide id="12" pos="4128">
          <p15:clr>
            <a:srgbClr val="F26B43"/>
          </p15:clr>
        </p15:guide>
        <p15:guide id="13" pos="3552">
          <p15:clr>
            <a:srgbClr val="F26B43"/>
          </p15:clr>
        </p15:guide>
        <p15:guide id="14" orient="horz" pos="1275">
          <p15:clr>
            <a:srgbClr val="F26B43"/>
          </p15:clr>
        </p15:guide>
        <p15:guide id="15" orient="horz" pos="1434">
          <p15:clr>
            <a:srgbClr val="F26B43"/>
          </p15:clr>
        </p15:guide>
        <p15:guide id="16" pos="461">
          <p15:clr>
            <a:srgbClr val="F26B43"/>
          </p15:clr>
        </p15:guide>
        <p15:guide id="17" orient="horz" pos="66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9AC844-C598-D6D1-0F8D-9D092462B1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Netherlands exit </a:t>
            </a:r>
            <a:r>
              <a:rPr lang="nl-NL" dirty="0" err="1"/>
              <a:t>strategy</a:t>
            </a:r>
            <a:r>
              <a:rPr lang="nl-NL" dirty="0"/>
              <a:t> out of TPD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B0148FE-7FE5-3056-5BE2-647D38E1D1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53199" y="3799964"/>
            <a:ext cx="5254792" cy="1339200"/>
          </a:xfrm>
        </p:spPr>
        <p:txBody>
          <a:bodyPr>
            <a:normAutofit fontScale="92500"/>
          </a:bodyPr>
          <a:lstStyle/>
          <a:p>
            <a:r>
              <a:rPr lang="en-US" dirty="0"/>
              <a:t>Policy event – Ukraine: transition and residence after March 2027</a:t>
            </a:r>
          </a:p>
          <a:p>
            <a:r>
              <a:rPr lang="en-US" dirty="0"/>
              <a:t>21 April 2026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E8BD9AF-A381-354F-72B1-09CB4062CE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4AD96D5-F80F-01E6-6B47-764C6557D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483375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20468B88-28DC-1D70-1C28-58C130EB1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10</a:t>
            </a:fld>
            <a:endParaRPr lang="nl-NL" dirty="0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3972493-DE1D-C144-AD57-23D4896F20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7B5B4EAC-E682-9196-0BF2-3C890CC5C6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5315" y="0"/>
            <a:ext cx="1232263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219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99E48F5E-CDC9-4491-602F-386BCD2C9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Table</a:t>
            </a:r>
            <a:r>
              <a:rPr lang="nl-NL" dirty="0"/>
              <a:t> of contents 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05467D7-D144-AFF8-8B1E-49DBD5697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A0A6AF-03C5-477E-939A-E28F7E7F05EA}" type="slidenum">
              <a:rPr kumimoji="0" lang="nl-NL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nl-NL" sz="105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Tijdelijke aanduiding voor inhoud 1">
            <a:extLst>
              <a:ext uri="{FF2B5EF4-FFF2-40B4-BE49-F238E27FC236}">
                <a16:creationId xmlns:a16="http://schemas.microsoft.com/office/drawing/2014/main" id="{695D4811-9B7B-C50C-40CE-81E5CE8B426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777093" y="1709530"/>
            <a:ext cx="11007557" cy="4611757"/>
          </a:xfrm>
        </p:spPr>
        <p:txBody>
          <a:bodyPr>
            <a:normAutofit/>
          </a:bodyPr>
          <a:lstStyle/>
          <a:p>
            <a:r>
              <a:rPr lang="nl-NL" dirty="0"/>
              <a:t>Netherlands exit </a:t>
            </a:r>
            <a:r>
              <a:rPr lang="nl-NL" dirty="0" err="1"/>
              <a:t>strategy</a:t>
            </a:r>
            <a:r>
              <a:rPr lang="nl-NL" dirty="0"/>
              <a:t> out of TPD</a:t>
            </a:r>
          </a:p>
          <a:p>
            <a:r>
              <a:rPr lang="nl-NL" dirty="0" err="1"/>
              <a:t>Current</a:t>
            </a:r>
            <a:r>
              <a:rPr lang="nl-NL" dirty="0"/>
              <a:t> </a:t>
            </a:r>
            <a:r>
              <a:rPr lang="nl-NL" dirty="0" err="1"/>
              <a:t>situation</a:t>
            </a:r>
            <a:endParaRPr lang="nl-NL" dirty="0"/>
          </a:p>
          <a:p>
            <a:r>
              <a:rPr lang="nl-NL" dirty="0"/>
              <a:t>National policy </a:t>
            </a:r>
            <a:r>
              <a:rPr lang="nl-NL" dirty="0" err="1"/>
              <a:t>within</a:t>
            </a:r>
            <a:r>
              <a:rPr lang="nl-NL" dirty="0"/>
              <a:t> the European </a:t>
            </a:r>
            <a:r>
              <a:rPr lang="nl-NL" dirty="0" err="1"/>
              <a:t>framework</a:t>
            </a:r>
            <a:endParaRPr lang="nl-NL" dirty="0"/>
          </a:p>
          <a:p>
            <a:r>
              <a:rPr lang="nl-NL" dirty="0" err="1"/>
              <a:t>Uncertainties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unresolved</a:t>
            </a:r>
            <a:r>
              <a:rPr lang="nl-NL" dirty="0"/>
              <a:t> issues</a:t>
            </a:r>
          </a:p>
          <a:p>
            <a:r>
              <a:rPr lang="nl-NL" dirty="0" err="1"/>
              <a:t>Facts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figures</a:t>
            </a:r>
            <a:endParaRPr lang="nl-NL" dirty="0"/>
          </a:p>
          <a:p>
            <a:endParaRPr lang="nl-NL" dirty="0"/>
          </a:p>
          <a:p>
            <a:pPr marL="0" indent="0">
              <a:buNone/>
            </a:pPr>
            <a:r>
              <a:rPr lang="nl-NL"/>
              <a:t>PLEASE NOTE ALL POLICIES MENTIONED ARE IN PROPOSAL PHASE</a:t>
            </a:r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id="{9635BB5C-25F5-4EEE-FF3B-3B5AFFB060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52027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99E48F5E-CDC9-4491-602F-386BCD2C9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396" y="648882"/>
            <a:ext cx="10923588" cy="948047"/>
          </a:xfrm>
        </p:spPr>
        <p:txBody>
          <a:bodyPr/>
          <a:lstStyle/>
          <a:p>
            <a:r>
              <a:rPr lang="nl-NL" dirty="0"/>
              <a:t>Netherlands exit </a:t>
            </a:r>
            <a:r>
              <a:rPr lang="nl-NL" dirty="0" err="1"/>
              <a:t>strategy</a:t>
            </a:r>
            <a:r>
              <a:rPr lang="nl-NL" dirty="0"/>
              <a:t> out of TPD 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05467D7-D144-AFF8-8B1E-49DBD5697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A0A6AF-03C5-477E-939A-E28F7E7F05EA}" type="slidenum">
              <a:rPr kumimoji="0" lang="nl-NL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nl-NL" sz="105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Tijdelijke aanduiding voor inhoud 1">
            <a:extLst>
              <a:ext uri="{FF2B5EF4-FFF2-40B4-BE49-F238E27FC236}">
                <a16:creationId xmlns:a16="http://schemas.microsoft.com/office/drawing/2014/main" id="{695D4811-9B7B-C50C-40CE-81E5CE8B426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3412" y="1380025"/>
            <a:ext cx="11007557" cy="5163463"/>
          </a:xfrm>
        </p:spPr>
        <p:txBody>
          <a:bodyPr>
            <a:noAutofit/>
          </a:bodyPr>
          <a:lstStyle/>
          <a:p>
            <a:r>
              <a:rPr lang="en-US" dirty="0"/>
              <a:t>Current situation – TPD until 04-03-2027</a:t>
            </a:r>
          </a:p>
          <a:p>
            <a:r>
              <a:rPr lang="en-US" dirty="0"/>
              <a:t>Primary objective – reconstruction of Ukraine</a:t>
            </a:r>
          </a:p>
          <a:p>
            <a:r>
              <a:rPr lang="en-US" dirty="0"/>
              <a:t>Policy goals</a:t>
            </a:r>
          </a:p>
          <a:p>
            <a:pPr lvl="1"/>
            <a:r>
              <a:rPr lang="en-US" dirty="0"/>
              <a:t>Protection for as long as necessary</a:t>
            </a:r>
          </a:p>
          <a:p>
            <a:pPr lvl="1"/>
            <a:r>
              <a:rPr lang="en-US" dirty="0"/>
              <a:t>Promote and support return</a:t>
            </a:r>
          </a:p>
          <a:p>
            <a:pPr lvl="1"/>
            <a:r>
              <a:rPr lang="en-US" dirty="0"/>
              <a:t>Minimize pressure on (social) services and the asylum chain</a:t>
            </a:r>
          </a:p>
          <a:p>
            <a:pPr lvl="1"/>
            <a:r>
              <a:rPr lang="en-US" dirty="0"/>
              <a:t>Maximum participation: participation and self-reliance</a:t>
            </a:r>
          </a:p>
          <a:p>
            <a:r>
              <a:rPr lang="en-US" dirty="0"/>
              <a:t>Approach</a:t>
            </a:r>
          </a:p>
          <a:p>
            <a:pPr lvl="1"/>
            <a:r>
              <a:rPr lang="en-US" dirty="0"/>
              <a:t>Return program and support for reconstruction</a:t>
            </a:r>
          </a:p>
          <a:p>
            <a:pPr lvl="1"/>
            <a:r>
              <a:rPr lang="en-US" dirty="0"/>
              <a:t>Provide as much as possible towards regular permits</a:t>
            </a:r>
          </a:p>
          <a:p>
            <a:pPr lvl="1"/>
            <a:r>
              <a:rPr lang="en-US" dirty="0"/>
              <a:t>Transition document</a:t>
            </a:r>
          </a:p>
          <a:p>
            <a:pPr marL="656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nl-NL" sz="1600" kern="100" dirty="0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marL="656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nl-NL" sz="1600" kern="100" dirty="0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marL="656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nl-NL" sz="1600" kern="100" dirty="0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marL="656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nl-NL" sz="1600" kern="10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id="{4481DAEF-4919-DEDF-78DB-75EE5EFEAB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99008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1697F4-493A-32CE-A7A4-E07AA718E8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AE123F32-928C-7F6A-D850-9889EFC43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396" y="648882"/>
            <a:ext cx="10923588" cy="948047"/>
          </a:xfrm>
        </p:spPr>
        <p:txBody>
          <a:bodyPr/>
          <a:lstStyle/>
          <a:p>
            <a:r>
              <a:rPr lang="nl-NL" dirty="0" err="1"/>
              <a:t>Current</a:t>
            </a:r>
            <a:r>
              <a:rPr lang="nl-NL" dirty="0"/>
              <a:t> </a:t>
            </a:r>
            <a:r>
              <a:rPr lang="nl-NL" dirty="0" err="1"/>
              <a:t>situation</a:t>
            </a: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D007C824-2039-DF67-A1A2-179751938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A0A6AF-03C5-477E-939A-E28F7E7F05EA}" type="slidenum">
              <a:rPr kumimoji="0" lang="nl-NL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nl-NL" sz="105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Tijdelijke aanduiding voor inhoud 1">
            <a:extLst>
              <a:ext uri="{FF2B5EF4-FFF2-40B4-BE49-F238E27FC236}">
                <a16:creationId xmlns:a16="http://schemas.microsoft.com/office/drawing/2014/main" id="{389928B6-6454-FC4A-0E82-290F9DAE0BC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3412" y="1380025"/>
            <a:ext cx="11007557" cy="5163463"/>
          </a:xfrm>
        </p:spPr>
        <p:txBody>
          <a:bodyPr>
            <a:noAutofit/>
          </a:bodyPr>
          <a:lstStyle/>
          <a:p>
            <a:r>
              <a:rPr lang="en-US" dirty="0"/>
              <a:t>Figures</a:t>
            </a:r>
          </a:p>
          <a:p>
            <a:pPr lvl="1"/>
            <a:r>
              <a:rPr lang="en-US" dirty="0"/>
              <a:t>Approx. 135.000 </a:t>
            </a:r>
            <a:r>
              <a:rPr lang="en-US" dirty="0" err="1"/>
              <a:t>BoTP</a:t>
            </a:r>
            <a:endParaRPr lang="en-US" dirty="0"/>
          </a:p>
          <a:p>
            <a:pPr lvl="1"/>
            <a:r>
              <a:rPr lang="en-US" dirty="0"/>
              <a:t>Approx. 99.000 in government provided shelters</a:t>
            </a:r>
          </a:p>
          <a:p>
            <a:r>
              <a:rPr lang="en-US" dirty="0"/>
              <a:t>Legal basis</a:t>
            </a:r>
          </a:p>
          <a:p>
            <a:pPr lvl="1"/>
            <a:r>
              <a:rPr lang="en-US" dirty="0"/>
              <a:t>Temporary law on the Reception of Displaced Persons in Ukraine</a:t>
            </a:r>
          </a:p>
          <a:p>
            <a:pPr lvl="1"/>
            <a:r>
              <a:rPr lang="en-US" dirty="0"/>
              <a:t>Validity of law until end of TPD +1 year</a:t>
            </a:r>
          </a:p>
          <a:p>
            <a:pPr lvl="1"/>
            <a:r>
              <a:rPr lang="en-US" dirty="0" err="1"/>
              <a:t>BoTP</a:t>
            </a:r>
            <a:r>
              <a:rPr lang="en-US" dirty="0"/>
              <a:t> all apply for asylum – processing of application paused until end of TPD</a:t>
            </a:r>
          </a:p>
          <a:p>
            <a:r>
              <a:rPr lang="en-US" dirty="0"/>
              <a:t>Execution</a:t>
            </a:r>
          </a:p>
          <a:p>
            <a:pPr lvl="1"/>
            <a:r>
              <a:rPr lang="en-US" dirty="0"/>
              <a:t>Municipalities responsible for providing shelter and (social support)</a:t>
            </a:r>
          </a:p>
          <a:p>
            <a:pPr lvl="1"/>
            <a:r>
              <a:rPr lang="en-US" dirty="0"/>
              <a:t>Regional cooperation coordinated on province-level</a:t>
            </a:r>
          </a:p>
          <a:p>
            <a:endParaRPr lang="en-US" dirty="0"/>
          </a:p>
          <a:p>
            <a:pPr marL="656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nl-NL" sz="1600" kern="100" dirty="0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marL="656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nl-NL" sz="1600" kern="100" dirty="0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marL="656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nl-NL" sz="1600" kern="100" dirty="0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marL="313200" lvl="1" indent="0">
              <a:lnSpc>
                <a:spcPct val="107000"/>
              </a:lnSpc>
              <a:buNone/>
            </a:pPr>
            <a:endParaRPr lang="nl-NL" sz="1600" kern="10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id="{0D337A1F-225A-02DB-0132-63ACEEA260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78169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76789A-0CEC-1F74-F571-CEA432631F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03C5ADA7-AAFC-0578-8927-50A134762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396" y="648882"/>
            <a:ext cx="10923588" cy="948047"/>
          </a:xfrm>
        </p:spPr>
        <p:txBody>
          <a:bodyPr>
            <a:normAutofit fontScale="90000"/>
          </a:bodyPr>
          <a:lstStyle/>
          <a:p>
            <a:r>
              <a:rPr lang="en-US" dirty="0"/>
              <a:t>Core problem</a:t>
            </a:r>
            <a:br>
              <a:rPr lang="en-US" dirty="0"/>
            </a:b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3291D71-8B9A-9D6C-F661-78E795906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A0A6AF-03C5-477E-939A-E28F7E7F05EA}" type="slidenum">
              <a:rPr kumimoji="0" lang="nl-NL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nl-NL" sz="105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Tijdelijke aanduiding voor inhoud 1">
            <a:extLst>
              <a:ext uri="{FF2B5EF4-FFF2-40B4-BE49-F238E27FC236}">
                <a16:creationId xmlns:a16="http://schemas.microsoft.com/office/drawing/2014/main" id="{53A0BC2A-683B-7B66-5CBF-2196BD6EB69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3412" y="1380025"/>
            <a:ext cx="11007557" cy="51634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If no policy measures are taken:</a:t>
            </a:r>
          </a:p>
          <a:p>
            <a:pPr lvl="1"/>
            <a:r>
              <a:rPr lang="en-US" dirty="0"/>
              <a:t>Activation of asylum applications after end of TPD transfers responsibility for shelter to Central Agency for the Reception of Asylum Seekers which would have to triple it’s capacity.</a:t>
            </a:r>
          </a:p>
          <a:p>
            <a:pPr lvl="1"/>
            <a:r>
              <a:rPr lang="en-US" dirty="0"/>
              <a:t>Immigration and </a:t>
            </a:r>
            <a:r>
              <a:rPr lang="en-US" dirty="0" err="1"/>
              <a:t>Naturalisation</a:t>
            </a:r>
            <a:r>
              <a:rPr lang="en-US" dirty="0"/>
              <a:t> Agency has to process all asylum applications. Approximate time frame: 10 years</a:t>
            </a:r>
          </a:p>
          <a:p>
            <a:pPr lvl="1"/>
            <a:r>
              <a:rPr lang="en-US" dirty="0" err="1"/>
              <a:t>Posibilities</a:t>
            </a:r>
            <a:r>
              <a:rPr lang="en-US" dirty="0"/>
              <a:t> for asylum seekers for work and education limited compared to </a:t>
            </a:r>
            <a:r>
              <a:rPr lang="en-US" dirty="0" err="1"/>
              <a:t>BoTP</a:t>
            </a:r>
            <a:endParaRPr lang="en-US" dirty="0"/>
          </a:p>
          <a:p>
            <a:pPr marL="313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marL="656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nl-NL" sz="1600" kern="100" dirty="0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marL="656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nl-NL" sz="1600" kern="100" dirty="0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marL="656100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nl-NL" sz="1600" kern="100" dirty="0">
              <a:latin typeface="Verdana" panose="020B0604030504040204" pitchFamily="34" charset="0"/>
              <a:cs typeface="Times New Roman" panose="02020603050405020304" pitchFamily="18" charset="0"/>
            </a:endParaRPr>
          </a:p>
          <a:p>
            <a:pPr marL="313200" lvl="1" indent="0">
              <a:lnSpc>
                <a:spcPct val="107000"/>
              </a:lnSpc>
              <a:buNone/>
            </a:pPr>
            <a:endParaRPr lang="nl-NL" sz="1600" kern="10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id="{35FC41D3-E1F9-1AD2-2530-19E13146AD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63992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inhoud 1">
            <a:extLst>
              <a:ext uri="{FF2B5EF4-FFF2-40B4-BE49-F238E27FC236}">
                <a16:creationId xmlns:a16="http://schemas.microsoft.com/office/drawing/2014/main" id="{695D4811-9B7B-C50C-40CE-81E5CE8B42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3412" y="1687485"/>
            <a:ext cx="5226050" cy="4258014"/>
          </a:xfrm>
        </p:spPr>
        <p:txBody>
          <a:bodyPr>
            <a:normAutofit fontScale="92500" lnSpcReduction="20000"/>
          </a:bodyPr>
          <a:lstStyle/>
          <a:p>
            <a:pPr marL="0" indent="0" algn="l" rtl="0" fontAlgn="base">
              <a:buNone/>
            </a:pPr>
            <a:endParaRPr lang="nl-NL" dirty="0"/>
          </a:p>
          <a:p>
            <a:pPr marL="0" indent="0">
              <a:buNone/>
            </a:pPr>
            <a:r>
              <a:rPr lang="en-US" dirty="0"/>
              <a:t>European framework</a:t>
            </a:r>
          </a:p>
          <a:p>
            <a:pPr marL="0" indent="0">
              <a:buNone/>
            </a:pPr>
            <a:r>
              <a:rPr lang="en-US" dirty="0"/>
              <a:t>(council recommendation)</a:t>
            </a:r>
          </a:p>
          <a:p>
            <a:endParaRPr lang="en-US" dirty="0"/>
          </a:p>
          <a:p>
            <a:r>
              <a:rPr lang="en-US" dirty="0"/>
              <a:t>transition to legal statuses (existing or omnibus)</a:t>
            </a:r>
          </a:p>
          <a:p>
            <a:r>
              <a:rPr lang="en-US" dirty="0"/>
              <a:t>return and sustainable reintegration in Ukraine</a:t>
            </a:r>
          </a:p>
          <a:p>
            <a:r>
              <a:rPr lang="en-US" dirty="0"/>
              <a:t>provision of information to displaced persons</a:t>
            </a:r>
          </a:p>
          <a:p>
            <a:r>
              <a:rPr lang="en-US" dirty="0"/>
              <a:t>coordination, monitoring and exchange of information between Member States (LS) and Ukraine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F7647D8C-7A85-C784-F637-AD2A8EB79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53893" y="2000560"/>
            <a:ext cx="5004000" cy="4166575"/>
          </a:xfrm>
        </p:spPr>
        <p:txBody>
          <a:bodyPr>
            <a:normAutofit fontScale="85000" lnSpcReduction="10000"/>
          </a:bodyPr>
          <a:lstStyle/>
          <a:p>
            <a:pPr marL="0" indent="0">
              <a:buFont typeface="Verdana" panose="020B0604030504040204" pitchFamily="34" charset="0"/>
              <a:buNone/>
            </a:pPr>
            <a:endParaRPr lang="nl-NL" sz="2000" dirty="0"/>
          </a:p>
          <a:p>
            <a:pPr marL="0" indent="0">
              <a:buFont typeface="Verdana" panose="020B0604030504040204" pitchFamily="34" charset="0"/>
              <a:buNone/>
            </a:pPr>
            <a:r>
              <a:rPr lang="nl-NL" sz="2600" dirty="0"/>
              <a:t>National policy:</a:t>
            </a:r>
          </a:p>
          <a:p>
            <a:pPr marL="0" indent="0">
              <a:buFont typeface="Verdana" panose="020B0604030504040204" pitchFamily="34" charset="0"/>
              <a:buNone/>
            </a:pPr>
            <a:endParaRPr lang="nl-NL" sz="2600" dirty="0"/>
          </a:p>
          <a:p>
            <a:r>
              <a:rPr lang="en-US" sz="2600" dirty="0"/>
              <a:t>regular permit 3 years + transition to regular systems</a:t>
            </a:r>
          </a:p>
          <a:p>
            <a:r>
              <a:rPr lang="en-US" sz="2600" dirty="0"/>
              <a:t>return policy and reconstruction support</a:t>
            </a:r>
          </a:p>
          <a:p>
            <a:r>
              <a:rPr lang="en-US" sz="2600" dirty="0"/>
              <a:t>communication strategy to and displaced persons</a:t>
            </a:r>
          </a:p>
          <a:p>
            <a:r>
              <a:rPr lang="en-US" sz="2600" dirty="0"/>
              <a:t>coordination with LS (solidarity platform and council bodies) and cooperation with Ukraine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9E48F5E-CDC9-4491-602F-386BCD2C9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1052513"/>
            <a:ext cx="11185698" cy="948047"/>
          </a:xfrm>
        </p:spPr>
        <p:txBody>
          <a:bodyPr>
            <a:normAutofit/>
          </a:bodyPr>
          <a:lstStyle/>
          <a:p>
            <a:r>
              <a:rPr lang="nl-NL" dirty="0"/>
              <a:t>National policy </a:t>
            </a:r>
            <a:r>
              <a:rPr lang="nl-NL" dirty="0" err="1"/>
              <a:t>within</a:t>
            </a:r>
            <a:r>
              <a:rPr lang="nl-NL" dirty="0"/>
              <a:t> the European </a:t>
            </a:r>
            <a:r>
              <a:rPr lang="nl-NL" dirty="0" err="1"/>
              <a:t>framework</a:t>
            </a: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05467D7-D144-AFF8-8B1E-49DBD5697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A0A6AF-03C5-477E-939A-E28F7E7F05EA}" type="slidenum">
              <a:rPr kumimoji="0" lang="nl-NL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nl-NL" sz="105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id="{30B4AA12-C7E8-378E-5A53-B13696D29A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80730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0EDA3-3579-4CBB-4ACE-CCE9028807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89101CF3-9F86-D03D-3157-4557DA96F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err="1"/>
              <a:t>Uncertainties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unresolved</a:t>
            </a:r>
            <a:r>
              <a:rPr lang="nl-NL" dirty="0"/>
              <a:t> issues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640E5CA-7DBD-0DF7-3CB6-755C92011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A0A6AF-03C5-477E-939A-E28F7E7F05EA}" type="slidenum">
              <a:rPr kumimoji="0" lang="nl-NL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lumMod val="65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nl-NL" sz="105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65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Tijdelijke aanduiding voor inhoud 1">
            <a:extLst>
              <a:ext uri="{FF2B5EF4-FFF2-40B4-BE49-F238E27FC236}">
                <a16:creationId xmlns:a16="http://schemas.microsoft.com/office/drawing/2014/main" id="{52634476-42DD-BB4C-4246-62C28A96B70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777093" y="1873249"/>
            <a:ext cx="11007557" cy="4151536"/>
          </a:xfrm>
        </p:spPr>
        <p:txBody>
          <a:bodyPr>
            <a:normAutofit/>
          </a:bodyPr>
          <a:lstStyle/>
          <a:p>
            <a:r>
              <a:rPr lang="en-US" dirty="0"/>
              <a:t>Geopolitical situation – course of the war</a:t>
            </a:r>
          </a:p>
          <a:p>
            <a:r>
              <a:rPr lang="en-US" dirty="0"/>
              <a:t>Extension of TPD</a:t>
            </a:r>
          </a:p>
          <a:p>
            <a:r>
              <a:rPr lang="en-US" dirty="0"/>
              <a:t>Policies of other EU countries - secondary migration flows</a:t>
            </a:r>
          </a:p>
          <a:p>
            <a:r>
              <a:rPr lang="en-US" dirty="0"/>
              <a:t>Dual intent – ​​return and/or stay</a:t>
            </a:r>
          </a:p>
          <a:p>
            <a:r>
              <a:rPr lang="en-US" dirty="0"/>
              <a:t>Distribution of displaced persons across the country</a:t>
            </a:r>
          </a:p>
          <a:p>
            <a:r>
              <a:rPr lang="en-US" dirty="0"/>
              <a:t>Interconnectedness with other (political) challenges: housing market and social services</a:t>
            </a:r>
          </a:p>
          <a:p>
            <a:r>
              <a:rPr lang="en-US" dirty="0"/>
              <a:t>Cooperation between municipalities &amp; national government</a:t>
            </a:r>
          </a:p>
          <a:p>
            <a:endParaRPr lang="nl-NL" dirty="0"/>
          </a:p>
        </p:txBody>
      </p:sp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id="{D9F6CD79-BDF6-D517-1C48-F207179A25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90813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156BB318-B245-E13F-3CF3-1327E4068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8</a:t>
            </a:fld>
            <a:endParaRPr lang="nl-NL" dirty="0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38D51C6-D762-1388-D8BC-6CC523DBFF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9FACA951-C8D5-CFE1-C353-B635BC6FDE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682"/>
            <a:ext cx="12192000" cy="6836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926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68B7222A-2046-6BC7-4175-B6BFA0C0C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9</a:t>
            </a:fld>
            <a:endParaRPr lang="nl-NL" dirty="0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F67CDDC-FA91-002A-E81A-B1BC599377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Policy event – Ukraine: transition and residence after March 2027</a:t>
            </a: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52363310-4362-3289-52E0-F2F6337C64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000" y="0"/>
            <a:ext cx="122580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120796"/>
      </p:ext>
    </p:extLst>
  </p:cSld>
  <p:clrMapOvr>
    <a:masterClrMapping/>
  </p:clrMapOvr>
</p:sld>
</file>

<file path=ppt/theme/theme1.xml><?xml version="1.0" encoding="utf-8"?>
<a:theme xmlns:a="http://schemas.openxmlformats.org/drawingml/2006/main" name="Algemeen - Hemelsblauw">
  <a:themeElements>
    <a:clrScheme name="Rijks Hemelblauw 1">
      <a:dk1>
        <a:srgbClr val="000000"/>
      </a:dk1>
      <a:lt1>
        <a:srgbClr val="FFFFFF"/>
      </a:lt1>
      <a:dk2>
        <a:srgbClr val="017BC6"/>
      </a:dk2>
      <a:lt2>
        <a:srgbClr val="D9EBF6"/>
      </a:lt2>
      <a:accent1>
        <a:srgbClr val="42145F"/>
      </a:accent1>
      <a:accent2>
        <a:srgbClr val="38870D"/>
      </a:accent2>
      <a:accent3>
        <a:srgbClr val="00689A"/>
      </a:accent3>
      <a:accent4>
        <a:srgbClr val="F9E11E"/>
      </a:accent4>
      <a:accent5>
        <a:srgbClr val="275837"/>
      </a:accent5>
      <a:accent6>
        <a:srgbClr val="94700A"/>
      </a:accent6>
      <a:hlink>
        <a:srgbClr val="017BC6"/>
      </a:hlink>
      <a:folHlink>
        <a:srgbClr val="B2D6EE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co powerpoint" id="{2621489D-D316-4773-986D-8466361A2C14}" vid="{8180A902-A970-4074-A4B2-C88317A04B97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B3570D42F0FA34ABCD6134F4B9667E4" ma:contentTypeVersion="16" ma:contentTypeDescription="Create a new document." ma:contentTypeScope="" ma:versionID="ad5b704e0a4ce3e49c05563c3ba24f54">
  <xsd:schema xmlns:xsd="http://www.w3.org/2001/XMLSchema" xmlns:xs="http://www.w3.org/2001/XMLSchema" xmlns:p="http://schemas.microsoft.com/office/2006/metadata/properties" xmlns:ns2="95ec862c-c52e-4fbe-b66e-cad09dc82b51" xmlns:ns3="07c01b22-1a1d-46cf-877e-8e5f50fa4f27" targetNamespace="http://schemas.microsoft.com/office/2006/metadata/properties" ma:root="true" ma:fieldsID="fb24792201c2b1dd8102027e84757cb2" ns2:_="" ns3:_="">
    <xsd:import namespace="95ec862c-c52e-4fbe-b66e-cad09dc82b51"/>
    <xsd:import namespace="07c01b22-1a1d-46cf-877e-8e5f50fa4f2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Keep_x0020_fil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ec862c-c52e-4fbe-b66e-cad09dc82b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fbd5f6b-0dab-4024-9201-9736532278e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Keep_x0020_file" ma:index="23" nillable="true" ma:displayName="Keep file" ma:default="0" ma:internalName="Keep_x0020_fil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c01b22-1a1d-46cf-877e-8e5f50fa4f2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f182def3-4113-43ad-9d5a-48109a5179b1}" ma:internalName="TaxCatchAll" ma:showField="CatchAllData" ma:web="07c01b22-1a1d-46cf-877e-8e5f50fa4f2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5ec862c-c52e-4fbe-b66e-cad09dc82b51">
      <Terms xmlns="http://schemas.microsoft.com/office/infopath/2007/PartnerControls"/>
    </lcf76f155ced4ddcb4097134ff3c332f>
    <TaxCatchAll xmlns="07c01b22-1a1d-46cf-877e-8e5f50fa4f27" xsi:nil="true"/>
    <Keep_x0020_file xmlns="95ec862c-c52e-4fbe-b66e-cad09dc82b51">false</Keep_x0020_file>
  </documentManagement>
</p:properties>
</file>

<file path=customXml/itemProps1.xml><?xml version="1.0" encoding="utf-8"?>
<ds:datastoreItem xmlns:ds="http://schemas.openxmlformats.org/officeDocument/2006/customXml" ds:itemID="{436BE7D7-1CC4-42B9-AB97-61EC13670E5B}"/>
</file>

<file path=customXml/itemProps2.xml><?xml version="1.0" encoding="utf-8"?>
<ds:datastoreItem xmlns:ds="http://schemas.openxmlformats.org/officeDocument/2006/customXml" ds:itemID="{E2EF7E12-3FFF-4741-889B-C192DEB8B798}"/>
</file>

<file path=customXml/itemProps3.xml><?xml version="1.0" encoding="utf-8"?>
<ds:datastoreItem xmlns:ds="http://schemas.openxmlformats.org/officeDocument/2006/customXml" ds:itemID="{EDBB6F59-4B0E-40B8-BEB8-40DE82AAEFE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517</Words>
  <Application>Microsoft Office PowerPoint</Application>
  <PresentationFormat>Breedbeeld</PresentationFormat>
  <Paragraphs>97</Paragraphs>
  <Slides>10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6" baseType="lpstr">
      <vt:lpstr>Aptos</vt:lpstr>
      <vt:lpstr>Arial</vt:lpstr>
      <vt:lpstr>Symbol</vt:lpstr>
      <vt:lpstr>Verdana</vt:lpstr>
      <vt:lpstr>Wingdings</vt:lpstr>
      <vt:lpstr>Algemeen - Hemelsblauw</vt:lpstr>
      <vt:lpstr>Netherlands exit strategy out of TPD </vt:lpstr>
      <vt:lpstr>Table of contents </vt:lpstr>
      <vt:lpstr>Netherlands exit strategy out of TPD </vt:lpstr>
      <vt:lpstr>Current situation</vt:lpstr>
      <vt:lpstr>Core problem </vt:lpstr>
      <vt:lpstr>National policy within the European framework</vt:lpstr>
      <vt:lpstr>Uncertainties and unresolved issues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Karis, M.L. - BD/DGM/PDOEK/Beleid</dc:creator>
  <cp:lastModifiedBy>Klaver, E.S. - BD/DP&amp;O</cp:lastModifiedBy>
  <cp:revision>87</cp:revision>
  <dcterms:created xsi:type="dcterms:W3CDTF">2025-07-10T08:54:11Z</dcterms:created>
  <dcterms:modified xsi:type="dcterms:W3CDTF">2026-04-16T10:14:33Z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0x0101005B3570D42F0FA34ABCD6134F4B9667E4</vt:lpwstr>
  </property>
</Properties>
</file>